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8"/>
  </p:notesMasterIdLst>
  <p:handoutMasterIdLst>
    <p:handoutMasterId r:id="rId19"/>
  </p:handoutMasterIdLst>
  <p:sldIdLst>
    <p:sldId id="257" r:id="rId3"/>
    <p:sldId id="263" r:id="rId4"/>
    <p:sldId id="272" r:id="rId5"/>
    <p:sldId id="269" r:id="rId6"/>
    <p:sldId id="276" r:id="rId7"/>
    <p:sldId id="275" r:id="rId8"/>
    <p:sldId id="270" r:id="rId9"/>
    <p:sldId id="274" r:id="rId10"/>
    <p:sldId id="277" r:id="rId11"/>
    <p:sldId id="273" r:id="rId12"/>
    <p:sldId id="265" r:id="rId13"/>
    <p:sldId id="279" r:id="rId14"/>
    <p:sldId id="278"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Office add-in using modern JavaScript tools and techniques" id="{7E829F76-CD83-44A3-B3F7-007301260BD8}">
          <p14:sldIdLst>
            <p14:sldId id="257"/>
          </p14:sldIdLst>
        </p14:section>
        <p14:section name="Build an Office Add-in using Angular" id="{01E25175-EF9F-4547-A0C0-A1A48CE06B5C}">
          <p14:sldIdLst>
            <p14:sldId id="263"/>
            <p14:sldId id="272"/>
            <p14:sldId id="269"/>
            <p14:sldId id="276"/>
            <p14:sldId id="275"/>
            <p14:sldId id="270"/>
            <p14:sldId id="274"/>
            <p14:sldId id="277"/>
            <p14:sldId id="273"/>
            <p14:sldId id="265"/>
          </p14:sldIdLst>
        </p14:section>
        <p14:section name="Summary" id="{0515D85C-C91E-4BDB-B673-651C2D8A364D}">
          <p14:sldIdLst>
            <p14:sldId id="279"/>
            <p14:sldId id="278"/>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69" autoAdjust="0"/>
    <p:restoredTop sz="76250" autoAdjust="0"/>
  </p:normalViewPr>
  <p:slideViewPr>
    <p:cSldViewPr snapToGrid="0">
      <p:cViewPr varScale="1">
        <p:scale>
          <a:sx n="64" d="100"/>
          <a:sy n="64" d="100"/>
        </p:scale>
        <p:origin x="192" y="2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10/4/17 11:30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10/4/17 11:30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side loading and debugging</a:t>
            </a:r>
            <a:r>
              <a:rPr lang="en-US" baseline="0" dirty="0" smtClean="0"/>
              <a:t> Angular add-ins, the approach is the same as React. Office Online is available to all developer environments as involves uploading the add-in xml manifest through a new Office document in Office Online (via OneDrive). Debugging can be done with the browser developer tools. </a:t>
            </a:r>
          </a:p>
          <a:p>
            <a:endParaRPr lang="en-US" baseline="0" dirty="0" smtClean="0"/>
          </a:p>
          <a:p>
            <a:r>
              <a:rPr lang="en-US" baseline="0" dirty="0" smtClean="0"/>
              <a:t>For Windows users, you can side load the add-in by creating a local network share, placing the add-in xml manifest in that share, and configuring the Office Client to look for add-ins in this location (via the Trusted Add-in Catalog settings of Trust Center). Visual Studio users can even attach a debugger to task pane add-ins running in the Win32 Office client.</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6857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demo, we</a:t>
            </a:r>
            <a:r>
              <a:rPr lang="en-US" baseline="0" dirty="0" smtClean="0"/>
              <a:t> will use the Angular CLI and Office Yeoman generator to create and run a new Angular add-in.</a:t>
            </a:r>
          </a:p>
          <a:p>
            <a:endParaRPr lang="en-US" dirty="0" smtClean="0"/>
          </a:p>
          <a:p>
            <a:r>
              <a:rPr lang="en-US" dirty="0" smtClean="0"/>
              <a:t>1. Open the Demo/Lab</a:t>
            </a:r>
            <a:r>
              <a:rPr lang="en-US" baseline="0" dirty="0" smtClean="0"/>
              <a:t> markdown for this section in the module</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2. Complete the </a:t>
            </a:r>
            <a:r>
              <a:rPr lang="en-US" sz="900" b="1" kern="1200" dirty="0" smtClean="0">
                <a:solidFill>
                  <a:schemeClr val="tx1"/>
                </a:solidFill>
                <a:effectLst/>
                <a:latin typeface="Segoe UI Light" pitchFamily="34" charset="0"/>
                <a:ea typeface="+mn-ea"/>
                <a:cs typeface="+mn-cs"/>
              </a:rPr>
              <a:t>Provision the Office add-in</a:t>
            </a:r>
            <a:r>
              <a:rPr lang="en-US" sz="900" b="1" kern="1200" baseline="0" dirty="0" smtClean="0">
                <a:solidFill>
                  <a:schemeClr val="tx1"/>
                </a:solidFill>
                <a:effectLst/>
                <a:latin typeface="Segoe UI Light" pitchFamily="34" charset="0"/>
                <a:ea typeface="+mn-ea"/>
                <a:cs typeface="+mn-cs"/>
              </a:rPr>
              <a:t> </a:t>
            </a:r>
            <a:r>
              <a:rPr lang="en-US" sz="900" b="0" kern="1200" baseline="0" dirty="0" smtClean="0">
                <a:solidFill>
                  <a:schemeClr val="tx1"/>
                </a:solidFill>
                <a:effectLst/>
                <a:latin typeface="Segoe UI Light" pitchFamily="34" charset="0"/>
                <a:ea typeface="+mn-ea"/>
                <a:cs typeface="+mn-cs"/>
              </a:rPr>
              <a:t>and </a:t>
            </a:r>
            <a:r>
              <a:rPr lang="en-US" sz="900" b="1" kern="1200" dirty="0" smtClean="0">
                <a:solidFill>
                  <a:schemeClr val="tx1"/>
                </a:solidFill>
                <a:effectLst/>
                <a:latin typeface="Segoe UI Light" pitchFamily="34" charset="0"/>
                <a:ea typeface="+mn-ea"/>
                <a:cs typeface="+mn-cs"/>
              </a:rPr>
              <a:t>Side-load the Office add-in</a:t>
            </a:r>
            <a:r>
              <a:rPr lang="en-US" sz="900" b="1" kern="1200" baseline="0" dirty="0" smtClean="0">
                <a:solidFill>
                  <a:schemeClr val="tx1"/>
                </a:solidFill>
                <a:effectLst/>
                <a:latin typeface="Segoe UI Light" pitchFamily="34" charset="0"/>
                <a:ea typeface="+mn-ea"/>
                <a:cs typeface="+mn-cs"/>
              </a:rPr>
              <a:t> </a:t>
            </a:r>
            <a:r>
              <a:rPr lang="en-US" sz="900" b="0" kern="1200" baseline="0" dirty="0" smtClean="0">
                <a:solidFill>
                  <a:schemeClr val="tx1"/>
                </a:solidFill>
                <a:effectLst/>
                <a:latin typeface="Segoe UI Light" pitchFamily="34" charset="0"/>
                <a:ea typeface="+mn-ea"/>
                <a:cs typeface="+mn-cs"/>
              </a:rPr>
              <a:t>steps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smtClean="0">
                <a:solidFill>
                  <a:schemeClr val="tx1"/>
                </a:solidFill>
                <a:effectLst/>
                <a:latin typeface="Segoe UI Light" pitchFamily="34" charset="0"/>
                <a:ea typeface="+mn-ea"/>
                <a:cs typeface="+mn-cs"/>
              </a:rPr>
              <a:t>3. Update the code in </a:t>
            </a:r>
            <a:r>
              <a:rPr lang="en-US" sz="900" b="0" kern="1200" baseline="0" dirty="0" err="1" smtClean="0">
                <a:solidFill>
                  <a:schemeClr val="tx1"/>
                </a:solidFill>
                <a:effectLst/>
                <a:latin typeface="Segoe UI Light" pitchFamily="34" charset="0"/>
                <a:ea typeface="+mn-ea"/>
                <a:cs typeface="+mn-cs"/>
              </a:rPr>
              <a:t>Office.initialize</a:t>
            </a:r>
            <a:r>
              <a:rPr lang="en-US" sz="900" b="0" kern="1200" baseline="0" dirty="0" smtClean="0">
                <a:solidFill>
                  <a:schemeClr val="tx1"/>
                </a:solidFill>
                <a:effectLst/>
                <a:latin typeface="Segoe UI Light" pitchFamily="34" charset="0"/>
                <a:ea typeface="+mn-ea"/>
                <a:cs typeface="+mn-cs"/>
              </a:rPr>
              <a:t> to update the A1 cell of the worksheet: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smtClean="0">
              <a:solidFill>
                <a:schemeClr val="tx1"/>
              </a:solidFill>
              <a:effectLst/>
              <a:latin typeface="Segoe UI Light" pitchFamily="34" charset="0"/>
              <a:ea typeface="+mn-ea"/>
              <a:cs typeface="+mn-cs"/>
            </a:endParaRPr>
          </a:p>
          <a:p>
            <a:r>
              <a:rPr lang="en-US" sz="900" b="0" kern="1200" dirty="0" smtClean="0">
                <a:solidFill>
                  <a:schemeClr val="tx1"/>
                </a:solidFill>
                <a:effectLst/>
                <a:latin typeface="Segoe UI Light" pitchFamily="34" charset="0"/>
                <a:ea typeface="+mn-ea"/>
                <a:cs typeface="+mn-cs"/>
              </a:rPr>
              <a:t>await </a:t>
            </a:r>
            <a:r>
              <a:rPr lang="en-US" sz="900" b="0" kern="1200" dirty="0" err="1" smtClean="0">
                <a:solidFill>
                  <a:schemeClr val="tx1"/>
                </a:solidFill>
                <a:effectLst/>
                <a:latin typeface="Segoe UI Light" pitchFamily="34" charset="0"/>
                <a:ea typeface="+mn-ea"/>
                <a:cs typeface="+mn-cs"/>
              </a:rPr>
              <a:t>Excel.run</a:t>
            </a:r>
            <a:r>
              <a:rPr lang="en-US" sz="900" b="0" kern="1200" dirty="0" smtClean="0">
                <a:solidFill>
                  <a:schemeClr val="tx1"/>
                </a:solidFill>
                <a:effectLst/>
                <a:latin typeface="Segoe UI Light" pitchFamily="34" charset="0"/>
                <a:ea typeface="+mn-ea"/>
                <a:cs typeface="+mn-cs"/>
              </a:rPr>
              <a:t>(</a:t>
            </a:r>
            <a:r>
              <a:rPr lang="en-US" sz="900" b="0" kern="1200" dirty="0" err="1" smtClean="0">
                <a:solidFill>
                  <a:schemeClr val="tx1"/>
                </a:solidFill>
                <a:effectLst/>
                <a:latin typeface="Segoe UI Light" pitchFamily="34" charset="0"/>
                <a:ea typeface="+mn-ea"/>
                <a:cs typeface="+mn-cs"/>
              </a:rPr>
              <a:t>async</a:t>
            </a:r>
            <a:r>
              <a:rPr lang="en-US" sz="900" b="0" kern="1200" dirty="0" smtClean="0">
                <a:solidFill>
                  <a:schemeClr val="tx1"/>
                </a:solidFill>
                <a:effectLst/>
                <a:latin typeface="Segoe UI Light" pitchFamily="34" charset="0"/>
                <a:ea typeface="+mn-ea"/>
                <a:cs typeface="+mn-cs"/>
              </a:rPr>
              <a:t> (context) =&gt; {</a:t>
            </a:r>
          </a:p>
          <a:p>
            <a:r>
              <a:rPr lang="en-US" sz="900" b="0" kern="1200" dirty="0" smtClean="0">
                <a:solidFill>
                  <a:schemeClr val="tx1"/>
                </a:solidFill>
                <a:effectLst/>
                <a:latin typeface="Segoe UI Light" pitchFamily="34" charset="0"/>
                <a:ea typeface="+mn-ea"/>
                <a:cs typeface="+mn-cs"/>
              </a:rPr>
              <a:t>    </a:t>
            </a:r>
            <a:r>
              <a:rPr lang="en-US" sz="900" b="0" kern="1200" dirty="0" err="1" smtClean="0">
                <a:solidFill>
                  <a:schemeClr val="tx1"/>
                </a:solidFill>
                <a:effectLst/>
                <a:latin typeface="Segoe UI Light" pitchFamily="34" charset="0"/>
                <a:ea typeface="+mn-ea"/>
                <a:cs typeface="+mn-cs"/>
              </a:rPr>
              <a:t>var</a:t>
            </a:r>
            <a:r>
              <a:rPr lang="en-US" sz="900" b="0" kern="1200" dirty="0" smtClean="0">
                <a:solidFill>
                  <a:schemeClr val="tx1"/>
                </a:solidFill>
                <a:effectLst/>
                <a:latin typeface="Segoe UI Light" pitchFamily="34" charset="0"/>
                <a:ea typeface="+mn-ea"/>
                <a:cs typeface="+mn-cs"/>
              </a:rPr>
              <a:t> sheet = </a:t>
            </a:r>
            <a:r>
              <a:rPr lang="en-US" sz="900" b="0" kern="1200" dirty="0" err="1" smtClean="0">
                <a:solidFill>
                  <a:schemeClr val="tx1"/>
                </a:solidFill>
                <a:effectLst/>
                <a:latin typeface="Segoe UI Light" pitchFamily="34" charset="0"/>
                <a:ea typeface="+mn-ea"/>
                <a:cs typeface="+mn-cs"/>
              </a:rPr>
              <a:t>context.workbook.worksheets.getActiveWorksheet</a:t>
            </a:r>
            <a:r>
              <a:rPr lang="en-US" sz="900" b="0" kern="1200" dirty="0" smtClean="0">
                <a:solidFill>
                  <a:schemeClr val="tx1"/>
                </a:solidFill>
                <a:effectLst/>
                <a:latin typeface="Segoe UI Light" pitchFamily="34" charset="0"/>
                <a:ea typeface="+mn-ea"/>
                <a:cs typeface="+mn-cs"/>
              </a:rPr>
              <a:t>();</a:t>
            </a:r>
          </a:p>
          <a:p>
            <a:r>
              <a:rPr lang="en-US" sz="900" b="0" kern="1200" baseline="0" dirty="0" smtClean="0">
                <a:solidFill>
                  <a:schemeClr val="tx1"/>
                </a:solidFill>
                <a:effectLst/>
                <a:latin typeface="Segoe UI Light" pitchFamily="34" charset="0"/>
                <a:ea typeface="+mn-ea"/>
                <a:cs typeface="+mn-cs"/>
              </a:rPr>
              <a:t>    </a:t>
            </a:r>
            <a:r>
              <a:rPr lang="en-US" sz="900" b="0" kern="1200" dirty="0" err="1" smtClean="0">
                <a:solidFill>
                  <a:schemeClr val="tx1"/>
                </a:solidFill>
                <a:effectLst/>
                <a:latin typeface="Segoe UI Light" pitchFamily="34" charset="0"/>
                <a:ea typeface="+mn-ea"/>
                <a:cs typeface="+mn-cs"/>
              </a:rPr>
              <a:t>var</a:t>
            </a:r>
            <a:r>
              <a:rPr lang="en-US" sz="900" b="0" kern="1200" dirty="0" smtClean="0">
                <a:solidFill>
                  <a:schemeClr val="tx1"/>
                </a:solidFill>
                <a:effectLst/>
                <a:latin typeface="Segoe UI Light" pitchFamily="34" charset="0"/>
                <a:ea typeface="+mn-ea"/>
                <a:cs typeface="+mn-cs"/>
              </a:rPr>
              <a:t> range = </a:t>
            </a:r>
            <a:r>
              <a:rPr lang="en-US" sz="900" b="0" kern="1200" dirty="0" err="1" smtClean="0">
                <a:solidFill>
                  <a:schemeClr val="tx1"/>
                </a:solidFill>
                <a:effectLst/>
                <a:latin typeface="Segoe UI Light" pitchFamily="34" charset="0"/>
                <a:ea typeface="+mn-ea"/>
                <a:cs typeface="+mn-cs"/>
              </a:rPr>
              <a:t>sheet.getRange</a:t>
            </a:r>
            <a:r>
              <a:rPr lang="en-US" sz="900" b="0" kern="1200" dirty="0" smtClean="0">
                <a:solidFill>
                  <a:schemeClr val="tx1"/>
                </a:solidFill>
                <a:effectLst/>
                <a:latin typeface="Segoe UI Light" pitchFamily="34" charset="0"/>
                <a:ea typeface="+mn-ea"/>
                <a:cs typeface="+mn-cs"/>
              </a:rPr>
              <a:t>("A1:A1");</a:t>
            </a:r>
          </a:p>
          <a:p>
            <a:r>
              <a:rPr lang="en-US" sz="900" b="0" kern="1200" dirty="0" smtClean="0">
                <a:solidFill>
                  <a:schemeClr val="tx1"/>
                </a:solidFill>
                <a:effectLst/>
                <a:latin typeface="Segoe UI Light" pitchFamily="34" charset="0"/>
                <a:ea typeface="+mn-ea"/>
                <a:cs typeface="+mn-cs"/>
              </a:rPr>
              <a:t>    </a:t>
            </a:r>
            <a:r>
              <a:rPr lang="en-US" sz="900" b="0" kern="1200" dirty="0" err="1" smtClean="0">
                <a:solidFill>
                  <a:schemeClr val="tx1"/>
                </a:solidFill>
                <a:effectLst/>
                <a:latin typeface="Segoe UI Light" pitchFamily="34" charset="0"/>
                <a:ea typeface="+mn-ea"/>
                <a:cs typeface="+mn-cs"/>
              </a:rPr>
              <a:t>range.values</a:t>
            </a:r>
            <a:r>
              <a:rPr lang="en-US" sz="900" b="0" kern="1200" dirty="0" smtClean="0">
                <a:solidFill>
                  <a:schemeClr val="tx1"/>
                </a:solidFill>
                <a:effectLst/>
                <a:latin typeface="Segoe UI Light" pitchFamily="34" charset="0"/>
                <a:ea typeface="+mn-ea"/>
                <a:cs typeface="+mn-cs"/>
              </a:rPr>
              <a:t> = [["Hello World"]];</a:t>
            </a:r>
          </a:p>
          <a:p>
            <a:r>
              <a:rPr lang="en-US" sz="900" b="0" kern="1200" dirty="0" smtClean="0">
                <a:solidFill>
                  <a:schemeClr val="tx1"/>
                </a:solidFill>
                <a:effectLst/>
                <a:latin typeface="Segoe UI Light" pitchFamily="34" charset="0"/>
                <a:ea typeface="+mn-ea"/>
                <a:cs typeface="+mn-cs"/>
              </a:rPr>
              <a:t>    await </a:t>
            </a:r>
            <a:r>
              <a:rPr lang="en-US" sz="900" b="0" kern="1200" dirty="0" err="1" smtClean="0">
                <a:solidFill>
                  <a:schemeClr val="tx1"/>
                </a:solidFill>
                <a:effectLst/>
                <a:latin typeface="Segoe UI Light" pitchFamily="34" charset="0"/>
                <a:ea typeface="+mn-ea"/>
                <a:cs typeface="+mn-cs"/>
              </a:rPr>
              <a:t>context.sync</a:t>
            </a:r>
            <a:r>
              <a:rPr lang="en-US" sz="900" b="0" kern="1200" dirty="0" smtClean="0">
                <a:solidFill>
                  <a:schemeClr val="tx1"/>
                </a:solidFill>
                <a:effectLst/>
                <a:latin typeface="Segoe UI Light" pitchFamily="34" charset="0"/>
                <a:ea typeface="+mn-ea"/>
                <a:cs typeface="+mn-cs"/>
              </a:rPr>
              <a:t>()</a:t>
            </a:r>
          </a:p>
          <a:p>
            <a:r>
              <a:rPr lang="en-US" sz="900" b="0" kern="1200" dirty="0" smtClean="0">
                <a:solidFill>
                  <a:schemeClr val="tx1"/>
                </a:solidFill>
                <a:effectLst/>
                <a:latin typeface="Segoe UI Light" pitchFamily="34" charset="0"/>
                <a:ea typeface="+mn-ea"/>
                <a:cs typeface="+mn-cs"/>
              </a:rPr>
              <a:t>});</a:t>
            </a:r>
            <a:endParaRPr lang="en-US" sz="900" b="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kern="1200" baseline="0" dirty="0" smtClean="0">
                <a:solidFill>
                  <a:schemeClr val="tx1"/>
                </a:solidFill>
                <a:effectLst/>
                <a:latin typeface="Segoe UI Light" pitchFamily="34" charset="0"/>
                <a:ea typeface="+mn-ea"/>
                <a:cs typeface="+mn-cs"/>
              </a:rPr>
              <a:t>4. Run the complete solution located in the </a:t>
            </a:r>
            <a:r>
              <a:rPr lang="en-US" sz="900" b="1" kern="1200" baseline="0" dirty="0" smtClean="0">
                <a:solidFill>
                  <a:schemeClr val="tx1"/>
                </a:solidFill>
                <a:effectLst/>
                <a:latin typeface="Segoe UI Light" pitchFamily="34" charset="0"/>
                <a:ea typeface="+mn-ea"/>
                <a:cs typeface="+mn-cs"/>
              </a:rPr>
              <a:t>Demos/02 Build Add0in using Angular </a:t>
            </a:r>
            <a:r>
              <a:rPr lang="en-US" sz="900" b="0" kern="1200" baseline="0" dirty="0" smtClean="0">
                <a:solidFill>
                  <a:schemeClr val="tx1"/>
                </a:solidFill>
                <a:effectLst/>
                <a:latin typeface="Segoe UI Light" pitchFamily="34" charset="0"/>
                <a:ea typeface="+mn-ea"/>
                <a:cs typeface="+mn-cs"/>
              </a:rPr>
              <a:t>folder</a:t>
            </a:r>
          </a:p>
          <a:p>
            <a:pPr marL="388712"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kern="1200" baseline="0" dirty="0" smtClean="0">
                <a:solidFill>
                  <a:schemeClr val="tx1"/>
                </a:solidFill>
                <a:effectLst/>
                <a:latin typeface="Segoe UI Light" pitchFamily="34" charset="0"/>
                <a:ea typeface="+mn-ea"/>
                <a:cs typeface="+mn-cs"/>
              </a:rPr>
              <a:t>Stop the server on the previous steps</a:t>
            </a:r>
          </a:p>
          <a:p>
            <a:pPr marL="388712"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kern="1200" baseline="0" dirty="0" smtClean="0">
                <a:solidFill>
                  <a:schemeClr val="tx1"/>
                </a:solidFill>
                <a:effectLst/>
                <a:latin typeface="Segoe UI Light" pitchFamily="34" charset="0"/>
                <a:ea typeface="+mn-ea"/>
                <a:cs typeface="+mn-cs"/>
              </a:rPr>
              <a:t>Clone</a:t>
            </a:r>
          </a:p>
          <a:p>
            <a:pPr marL="388712"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kern="1200" baseline="0" dirty="0" smtClean="0">
                <a:solidFill>
                  <a:schemeClr val="tx1"/>
                </a:solidFill>
                <a:effectLst/>
                <a:latin typeface="Segoe UI Light" pitchFamily="34" charset="0"/>
                <a:ea typeface="+mn-ea"/>
                <a:cs typeface="+mn-cs"/>
              </a:rPr>
              <a:t>Run </a:t>
            </a:r>
            <a:r>
              <a:rPr lang="en-US" sz="900" b="0" kern="1200" baseline="0" dirty="0" err="1" smtClean="0">
                <a:solidFill>
                  <a:schemeClr val="tx1"/>
                </a:solidFill>
                <a:effectLst/>
                <a:latin typeface="Segoe UI Light" pitchFamily="34" charset="0"/>
                <a:ea typeface="+mn-ea"/>
                <a:cs typeface="+mn-cs"/>
              </a:rPr>
              <a:t>npm</a:t>
            </a:r>
            <a:r>
              <a:rPr lang="en-US" sz="900" b="0" kern="1200" baseline="0" dirty="0" smtClean="0">
                <a:solidFill>
                  <a:schemeClr val="tx1"/>
                </a:solidFill>
                <a:effectLst/>
                <a:latin typeface="Segoe UI Light" pitchFamily="34" charset="0"/>
                <a:ea typeface="+mn-ea"/>
                <a:cs typeface="+mn-cs"/>
              </a:rPr>
              <a:t> install</a:t>
            </a:r>
          </a:p>
          <a:p>
            <a:pPr marL="388712"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kern="1200" baseline="0" dirty="0" smtClean="0">
                <a:solidFill>
                  <a:schemeClr val="tx1"/>
                </a:solidFill>
                <a:effectLst/>
                <a:latin typeface="Segoe UI Light" pitchFamily="34" charset="0"/>
                <a:ea typeface="+mn-ea"/>
                <a:cs typeface="+mn-cs"/>
              </a:rPr>
              <a:t>Run </a:t>
            </a:r>
            <a:r>
              <a:rPr lang="en-US" sz="900" b="0" kern="1200" baseline="0" dirty="0" err="1" smtClean="0">
                <a:solidFill>
                  <a:schemeClr val="tx1"/>
                </a:solidFill>
                <a:effectLst/>
                <a:latin typeface="Segoe UI Light" pitchFamily="34" charset="0"/>
                <a:ea typeface="+mn-ea"/>
                <a:cs typeface="+mn-cs"/>
              </a:rPr>
              <a:t>npm</a:t>
            </a:r>
            <a:r>
              <a:rPr lang="en-US" sz="900" b="0" kern="1200" baseline="0" dirty="0" smtClean="0">
                <a:solidFill>
                  <a:schemeClr val="tx1"/>
                </a:solidFill>
                <a:effectLst/>
                <a:latin typeface="Segoe UI Light" pitchFamily="34" charset="0"/>
                <a:ea typeface="+mn-ea"/>
                <a:cs typeface="+mn-cs"/>
              </a:rPr>
              <a:t> run start</a:t>
            </a:r>
          </a:p>
          <a:p>
            <a:pPr marL="388712"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kern="1200" baseline="0" dirty="0" smtClean="0">
                <a:solidFill>
                  <a:schemeClr val="tx1"/>
                </a:solidFill>
                <a:effectLst/>
                <a:latin typeface="Segoe UI Light" pitchFamily="34" charset="0"/>
                <a:ea typeface="+mn-ea"/>
                <a:cs typeface="+mn-cs"/>
              </a:rPr>
              <a:t>Side-load the add-in (or just refresh the one already running as it uses the same port)</a:t>
            </a:r>
            <a:endParaRPr lang="en-US" sz="900" b="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99190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8797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5:29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client-side framework we will explore</a:t>
            </a:r>
            <a:r>
              <a:rPr lang="en-US" baseline="0" dirty="0" smtClean="0"/>
              <a:t> for Office add-ins is Angular. Angular is a wildly popular front-end framework open-sourced by Google. It is important to note that Angular is a completely different framework from AngularJS and was build new from the ground-up. Angular is often referred to as Angular 2 (the 2 being that is was after AngularJS) or Angular 4 (technically the most current Angular library is v4). Angular has a number of differences from AngularJS, one of the most notable is that Angular is based heavily on </a:t>
            </a:r>
            <a:r>
              <a:rPr lang="en-US" baseline="0" dirty="0" err="1" smtClean="0"/>
              <a:t>TypeScript</a:t>
            </a:r>
            <a:r>
              <a:rPr lang="en-US" baseline="0" dirty="0" smtClean="0"/>
              <a:t>, including the framework itself and all documentation/samples.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Angular is not the</a:t>
            </a:r>
            <a:r>
              <a:rPr lang="en-US" baseline="0" dirty="0" smtClean="0"/>
              <a:t> the same or a derivative of AngularJS. Comparing the two, you will find Angular has no concept of a scope or controller as was foundational in AngularJS. Instead Angular leveraged a component hierarchy. In markup, you will find the attribute directives completely different</a:t>
            </a:r>
            <a:r>
              <a:rPr lang="mr-IN" baseline="0" dirty="0" smtClean="0"/>
              <a:t>…</a:t>
            </a:r>
            <a:r>
              <a:rPr lang="en-US" baseline="0" dirty="0" smtClean="0"/>
              <a:t>using [] brackets for property bindings and () parenthesis for event binding. Angular is much more modular that AngularJS, has better performance, improved dependency injection, and cleaner routing. Ultimately, it is much better positioned to deliver large complex development compared to AngularJS.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185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very basic “Hello World” Angular </a:t>
            </a:r>
            <a:r>
              <a:rPr lang="en-US" baseline="0" dirty="0" smtClean="0"/>
              <a:t>application. Although just a fraction of </a:t>
            </a:r>
            <a:r>
              <a:rPr lang="en-US" baseline="0" dirty="0" err="1" smtClean="0"/>
              <a:t>Angular’s</a:t>
            </a:r>
            <a:r>
              <a:rPr lang="en-US" baseline="0" dirty="0" smtClean="0"/>
              <a:t> capabilities, this highlights some key concepts and is something you could run in </a:t>
            </a:r>
            <a:r>
              <a:rPr lang="en-US" baseline="0" dirty="0" err="1" smtClean="0"/>
              <a:t>plunkr</a:t>
            </a:r>
            <a:r>
              <a:rPr lang="en-US" baseline="0" dirty="0" smtClean="0"/>
              <a:t>.</a:t>
            </a:r>
          </a:p>
          <a:p>
            <a:pPr marL="171450" indent="-171450">
              <a:buFont typeface="Arial" charset="0"/>
              <a:buChar char="•"/>
            </a:pPr>
            <a:r>
              <a:rPr lang="en-US" baseline="0" dirty="0" smtClean="0"/>
              <a:t>Notice how the Angular attribute directives are prefixed with * as you see with *</a:t>
            </a:r>
            <a:r>
              <a:rPr lang="en-US" baseline="0" dirty="0" err="1" smtClean="0"/>
              <a:t>ngFor</a:t>
            </a:r>
            <a:r>
              <a:rPr lang="en-US" baseline="0" dirty="0" smtClean="0"/>
              <a:t> or *</a:t>
            </a:r>
            <a:r>
              <a:rPr lang="en-US" baseline="0" dirty="0" err="1" smtClean="0"/>
              <a:t>ngIf</a:t>
            </a:r>
            <a:endParaRPr lang="en-US" baseline="0" dirty="0" smtClean="0"/>
          </a:p>
          <a:p>
            <a:pPr marL="171450" indent="-171450">
              <a:buFont typeface="Arial" charset="0"/>
              <a:buChar char="•"/>
            </a:pPr>
            <a:r>
              <a:rPr lang="en-US" baseline="0" dirty="0" smtClean="0"/>
              <a:t>You can also see how events are different such as the </a:t>
            </a:r>
            <a:r>
              <a:rPr lang="en-US" baseline="0" dirty="0" err="1" smtClean="0"/>
              <a:t>keyup.enter</a:t>
            </a:r>
            <a:r>
              <a:rPr lang="en-US" baseline="0" dirty="0" smtClean="0"/>
              <a:t> event on the input</a:t>
            </a:r>
          </a:p>
          <a:p>
            <a:pPr marL="171450" indent="-171450">
              <a:buFont typeface="Arial" charset="0"/>
              <a:buChar char="•"/>
            </a:pPr>
            <a:r>
              <a:rPr lang="en-US" baseline="0" dirty="0" smtClean="0"/>
              <a:t>The code for this sample is in </a:t>
            </a:r>
            <a:r>
              <a:rPr lang="en-US" baseline="0" dirty="0" err="1" smtClean="0"/>
              <a:t>TypeScript</a:t>
            </a:r>
            <a:r>
              <a:rPr lang="en-US" baseline="0" dirty="0" smtClean="0"/>
              <a:t> as defines a class component</a:t>
            </a:r>
          </a:p>
          <a:p>
            <a:pPr marL="171450" indent="-171450">
              <a:buFont typeface="Arial" charset="0"/>
              <a:buChar char="•"/>
            </a:pPr>
            <a:r>
              <a:rPr lang="en-US" baseline="0" dirty="0" smtClean="0"/>
              <a:t>As mentioned, Angular is more modular, were you can import more granular parts of the framework to keep the solution lean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7:55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49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building</a:t>
            </a:r>
            <a:r>
              <a:rPr lang="en-US" baseline="0" dirty="0" smtClean="0"/>
              <a:t> Office add-ins with Angular, you have two approaches</a:t>
            </a:r>
            <a:r>
              <a:rPr lang="mr-IN" baseline="0" dirty="0" smtClean="0"/>
              <a:t>…</a:t>
            </a:r>
            <a:r>
              <a:rPr lang="en-US" baseline="0" dirty="0" smtClean="0"/>
              <a:t>start with a new project or convert an existing application to host the add-in.</a:t>
            </a:r>
          </a:p>
          <a:p>
            <a:endParaRPr lang="en-US" baseline="0" dirty="0" smtClean="0"/>
          </a:p>
          <a:p>
            <a:r>
              <a:rPr lang="en-US" baseline="0" dirty="0" smtClean="0"/>
              <a:t>For a new application, it is advised that you use the Angular CLI to provision the template as this simplifies a lot of moving parts. After the Angular CLI completes, you can run the Office Yeoman generator for provision an add-in xml manifest for the project. You will need to convert the project to run on SSL (an easy update to the start script in </a:t>
            </a:r>
            <a:r>
              <a:rPr lang="en-US" baseline="0" dirty="0" err="1" smtClean="0"/>
              <a:t>package.json</a:t>
            </a:r>
            <a:r>
              <a:rPr lang="en-US" baseline="0" dirty="0" smtClean="0"/>
              <a:t>) and add dependencies to </a:t>
            </a:r>
            <a:r>
              <a:rPr lang="en-US" baseline="0" dirty="0" err="1" smtClean="0"/>
              <a:t>Office.js</a:t>
            </a:r>
            <a:r>
              <a:rPr lang="en-US" baseline="0" dirty="0" smtClean="0"/>
              <a:t> and the Office UI Fabric. It is also important you bootstrap the app correct, but we will cover that in the next slide.</a:t>
            </a:r>
          </a:p>
          <a:p>
            <a:endParaRPr lang="en-US" baseline="0" dirty="0" smtClean="0"/>
          </a:p>
          <a:p>
            <a:r>
              <a:rPr lang="en-US" baseline="0" dirty="0" smtClean="0"/>
              <a:t>For existing projects, you can almost follow the exact same steps as a new project sans the Angular CLI step.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One of the most important aspects</a:t>
            </a:r>
            <a:r>
              <a:rPr lang="en-US" baseline="0" dirty="0" smtClean="0"/>
              <a:t> of using a modern client-side framework with Office add-ins is how the framework is bootstrapped to the markup. Every page that loads in the add-in must call </a:t>
            </a:r>
            <a:r>
              <a:rPr lang="en-US" baseline="0" dirty="0" err="1" smtClean="0"/>
              <a:t>Office.initialize</a:t>
            </a:r>
            <a:r>
              <a:rPr lang="en-US" baseline="0" dirty="0" smtClean="0"/>
              <a:t> before running other scripts. It is a best practice to bootstrap Angular to the DOM WITHIN the </a:t>
            </a:r>
            <a:r>
              <a:rPr lang="en-US" baseline="0" dirty="0" err="1" smtClean="0"/>
              <a:t>Office.initialize</a:t>
            </a:r>
            <a:r>
              <a:rPr lang="en-US" baseline="0" dirty="0" smtClean="0"/>
              <a:t> callback as seen here. For a project provisioned with the Angular CLI, this will likely be the </a:t>
            </a:r>
            <a:r>
              <a:rPr lang="en-US" baseline="0" dirty="0" err="1" smtClean="0"/>
              <a:t>main.ts</a:t>
            </a:r>
            <a:r>
              <a:rPr lang="en-US" baseline="0" dirty="0" smtClean="0"/>
              <a:t> file that is the entry to the application.</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9818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a:t>
            </a:r>
            <a:r>
              <a:rPr lang="en-US" baseline="0" dirty="0" smtClean="0"/>
              <a:t> has clearly committed React with the</a:t>
            </a:r>
            <a:r>
              <a:rPr lang="en-US" dirty="0" smtClean="0"/>
              <a:t> Office UI Fabric</a:t>
            </a:r>
            <a:r>
              <a:rPr lang="en-US" baseline="0" dirty="0" smtClean="0"/>
              <a:t>. However, that doesn’t mean you can’t leverage it in an Angular project. In fact, for AngularJS, the community built a large number of AngularJS directives for the Office UI Fabric. Although these can’t easily be leveraged in Angular and no grassroots effort exists yet to upgrade them, you can wrap the React components in Angular components. There is a sample of this referenced in the additional reading of this deck. You can also easily incorporate the Office UI Fabric Core styles, which provide styles, icons, typography, brand icons, colors, grids and much more!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10/4/17 5:22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1026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theme" Target="../theme/theme2.xml"/><Relationship Id="rId25" Type="http://schemas.openxmlformats.org/officeDocument/2006/relationships/image" Target="../media/image1.e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ev.office.com/docs/add-ins/develop/add-ins-with-angular2" TargetMode="External"/><Relationship Id="rId4" Type="http://schemas.openxmlformats.org/officeDocument/2006/relationships/hyperlink" Target="https://github.com/OfficeDev/Word-Add-in-Angular2-StyleChecker" TargetMode="External"/><Relationship Id="rId5" Type="http://schemas.openxmlformats.org/officeDocument/2006/relationships/hyperlink" Target="https://dev.office.com/docs/add-ins/develop/convert-javascript-to-typescript" TargetMode="External"/><Relationship Id="rId6" Type="http://schemas.openxmlformats.org/officeDocument/2006/relationships/hyperlink" Target="https://dev.office.com/docs/add-ins/testing/create-a-network-shared-folder-catalog-for-task-pane-and-content-add-ins" TargetMode="External"/><Relationship Id="rId7" Type="http://schemas.openxmlformats.org/officeDocument/2006/relationships/hyperlink" Target="https://dev.office.com/docs/add-ins/testing/sideload-office-add-ins-for-testing" TargetMode="External"/><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 Office add-in using modern JavaScript tools and techniques</a:t>
            </a:r>
          </a:p>
        </p:txBody>
      </p:sp>
      <p:sp>
        <p:nvSpPr>
          <p:cNvPr id="5" name="Text Placeholder 4"/>
          <p:cNvSpPr>
            <a:spLocks noGrp="1"/>
          </p:cNvSpPr>
          <p:nvPr>
            <p:ph type="body" sz="quarter" idx="12"/>
          </p:nvPr>
        </p:nvSpPr>
        <p:spPr/>
        <p:txBody>
          <a:bodyPr/>
          <a:lstStyle/>
          <a:p>
            <a:r>
              <a:rPr lang="en-US" dirty="0"/>
              <a:t>Build an Office Add-in using </a:t>
            </a:r>
            <a:r>
              <a:rPr lang="en-US" dirty="0" smtClean="0"/>
              <a:t>Angular</a:t>
            </a: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Side-loading and </a:t>
            </a:r>
            <a:r>
              <a:rPr lang="en-US" dirty="0" smtClean="0"/>
              <a:t>debugging</a:t>
            </a:r>
            <a:endParaRPr lang="en-US" dirty="0"/>
          </a:p>
        </p:txBody>
      </p:sp>
      <p:sp>
        <p:nvSpPr>
          <p:cNvPr id="2" name="Text Placeholder 1"/>
          <p:cNvSpPr>
            <a:spLocks noGrp="1"/>
          </p:cNvSpPr>
          <p:nvPr>
            <p:ph type="body" sz="quarter" idx="11"/>
          </p:nvPr>
        </p:nvSpPr>
        <p:spPr>
          <a:xfrm>
            <a:off x="465138" y="2005456"/>
            <a:ext cx="5653087" cy="3757439"/>
          </a:xfrm>
        </p:spPr>
        <p:txBody>
          <a:bodyPr/>
          <a:lstStyle/>
          <a:p>
            <a:r>
              <a:rPr lang="en-US" dirty="0" smtClean="0"/>
              <a:t>Side-loading (All environments)</a:t>
            </a:r>
          </a:p>
          <a:p>
            <a:pPr marL="285750" lvl="1" indent="-285750">
              <a:buFont typeface="Arial" charset="0"/>
              <a:buChar char="•"/>
            </a:pPr>
            <a:r>
              <a:rPr lang="en-US" dirty="0" smtClean="0"/>
              <a:t>Start the web host</a:t>
            </a:r>
          </a:p>
          <a:p>
            <a:pPr marL="285750" lvl="1" indent="-285750">
              <a:buFont typeface="Arial" charset="0"/>
              <a:buChar char="•"/>
            </a:pPr>
            <a:r>
              <a:rPr lang="en-US" dirty="0" smtClean="0"/>
              <a:t>Ensure your browser will accept the SSL certificate</a:t>
            </a:r>
          </a:p>
          <a:p>
            <a:pPr marL="285750" lvl="1" indent="-285750">
              <a:buFont typeface="Arial" charset="0"/>
              <a:buChar char="•"/>
            </a:pPr>
            <a:r>
              <a:rPr lang="en-US" dirty="0" smtClean="0"/>
              <a:t>Create a new Office Online document</a:t>
            </a:r>
          </a:p>
          <a:p>
            <a:pPr marL="285750" lvl="1" indent="-285750">
              <a:buFont typeface="Arial" charset="0"/>
              <a:buChar char="•"/>
            </a:pPr>
            <a:r>
              <a:rPr lang="en-US" dirty="0" smtClean="0"/>
              <a:t>Upload the manifest through the insert Office add-in dialog</a:t>
            </a:r>
          </a:p>
          <a:p>
            <a:pPr marL="285750" lvl="1" indent="-285750">
              <a:buFont typeface="Arial" charset="0"/>
              <a:buChar char="•"/>
            </a:pPr>
            <a:endParaRPr lang="en-US" dirty="0"/>
          </a:p>
          <a:p>
            <a:r>
              <a:rPr lang="en-US" dirty="0"/>
              <a:t>Side-loading </a:t>
            </a:r>
            <a:r>
              <a:rPr lang="en-US" dirty="0" smtClean="0"/>
              <a:t>(Win32 Office Client)</a:t>
            </a:r>
            <a:endParaRPr lang="en-US" dirty="0"/>
          </a:p>
          <a:p>
            <a:pPr marL="285750" lvl="1" indent="-285750">
              <a:buFont typeface="Arial" charset="0"/>
              <a:buChar char="•"/>
            </a:pPr>
            <a:r>
              <a:rPr lang="en-US" dirty="0" smtClean="0"/>
              <a:t>Create a local share in the file system</a:t>
            </a:r>
          </a:p>
          <a:p>
            <a:pPr marL="285750" lvl="1" indent="-285750">
              <a:buFont typeface="Arial" charset="0"/>
              <a:buChar char="•"/>
            </a:pPr>
            <a:r>
              <a:rPr lang="en-US" dirty="0" smtClean="0"/>
              <a:t>Copy your manifest file to this local share</a:t>
            </a:r>
          </a:p>
          <a:p>
            <a:pPr marL="285750" lvl="1" indent="-285750">
              <a:buFont typeface="Arial" charset="0"/>
              <a:buChar char="•"/>
            </a:pPr>
            <a:r>
              <a:rPr lang="en-US" dirty="0" smtClean="0"/>
              <a:t>Open the Win32 Office client</a:t>
            </a:r>
          </a:p>
          <a:p>
            <a:pPr marL="285750" lvl="1" indent="-285750">
              <a:buFont typeface="Arial" charset="0"/>
              <a:buChar char="•"/>
            </a:pPr>
            <a:r>
              <a:rPr lang="en-US" dirty="0" smtClean="0"/>
              <a:t>Add the local share to </a:t>
            </a:r>
            <a:r>
              <a:rPr lang="en-US" dirty="0"/>
              <a:t>the Trusted Add-in Catalogs in the Trust </a:t>
            </a:r>
            <a:r>
              <a:rPr lang="en-US" dirty="0" smtClean="0"/>
              <a:t>Center &gt; </a:t>
            </a:r>
            <a:r>
              <a:rPr lang="en-US" dirty="0"/>
              <a:t>Trust Center </a:t>
            </a:r>
            <a:r>
              <a:rPr lang="en-US" dirty="0" smtClean="0"/>
              <a:t>Settings menu</a:t>
            </a:r>
            <a:endParaRPr lang="en-US" dirty="0"/>
          </a:p>
          <a:p>
            <a:pPr marL="285750" lvl="1" indent="-285750">
              <a:buFont typeface="Arial" charset="0"/>
              <a:buChar char="•"/>
            </a:pPr>
            <a:endParaRPr lang="en-US" dirty="0"/>
          </a:p>
        </p:txBody>
      </p:sp>
      <p:sp>
        <p:nvSpPr>
          <p:cNvPr id="4" name="Text Placeholder 3"/>
          <p:cNvSpPr>
            <a:spLocks noGrp="1"/>
          </p:cNvSpPr>
          <p:nvPr>
            <p:ph type="body" sz="quarter" idx="12"/>
          </p:nvPr>
        </p:nvSpPr>
        <p:spPr>
          <a:xfrm>
            <a:off x="6354763" y="1995296"/>
            <a:ext cx="5653087" cy="2051844"/>
          </a:xfrm>
        </p:spPr>
        <p:txBody>
          <a:bodyPr/>
          <a:lstStyle/>
          <a:p>
            <a:r>
              <a:rPr lang="en-US" dirty="0" smtClean="0"/>
              <a:t>Debugging in Office Online</a:t>
            </a:r>
          </a:p>
          <a:p>
            <a:pPr marL="285750" lvl="1" indent="-285750">
              <a:buFont typeface="Arial" charset="0"/>
              <a:buChar char="•"/>
            </a:pPr>
            <a:r>
              <a:rPr lang="en-US" dirty="0" smtClean="0"/>
              <a:t>Leverage the browser developer tools (F12) for debugging</a:t>
            </a:r>
          </a:p>
          <a:p>
            <a:pPr marL="285750" lvl="1" indent="-285750">
              <a:buFont typeface="Arial" charset="0"/>
              <a:buChar char="•"/>
            </a:pPr>
            <a:endParaRPr lang="en-US" dirty="0"/>
          </a:p>
          <a:p>
            <a:r>
              <a:rPr lang="en-US" dirty="0"/>
              <a:t>Debugging in </a:t>
            </a:r>
            <a:r>
              <a:rPr lang="en-US" dirty="0" smtClean="0"/>
              <a:t>Win32 Office from Visual Studio</a:t>
            </a:r>
            <a:endParaRPr lang="en-US" dirty="0"/>
          </a:p>
          <a:p>
            <a:pPr marL="285750" lvl="1" indent="-285750">
              <a:buFont typeface="Arial" charset="0"/>
              <a:buChar char="•"/>
            </a:pPr>
            <a:r>
              <a:rPr lang="en-US" dirty="0" smtClean="0"/>
              <a:t>Open the menu in the </a:t>
            </a:r>
            <a:r>
              <a:rPr lang="en-US" dirty="0"/>
              <a:t>top right corner of the task </a:t>
            </a:r>
            <a:r>
              <a:rPr lang="en-US" dirty="0" smtClean="0"/>
              <a:t>pane</a:t>
            </a:r>
          </a:p>
          <a:p>
            <a:pPr marL="285750" lvl="1" indent="-285750">
              <a:buFont typeface="Arial" charset="0"/>
              <a:buChar char="•"/>
            </a:pPr>
            <a:r>
              <a:rPr lang="en-US" dirty="0"/>
              <a:t>Select Attach </a:t>
            </a:r>
            <a:r>
              <a:rPr lang="en-US" dirty="0" smtClean="0"/>
              <a:t>Debugger to launch </a:t>
            </a:r>
            <a:r>
              <a:rPr lang="en-US" dirty="0"/>
              <a:t>the Visual Studio Just-in-Time Debugger</a:t>
            </a:r>
            <a:endParaRPr lang="en-US" dirty="0"/>
          </a:p>
          <a:p>
            <a:pPr marL="285750" lvl="1" indent="-285750">
              <a:buFont typeface="Arial" charset="0"/>
              <a:buChar char="•"/>
            </a:pPr>
            <a:endParaRPr lang="en-US" dirty="0"/>
          </a:p>
        </p:txBody>
      </p:sp>
    </p:spTree>
    <p:extLst>
      <p:ext uri="{BB962C8B-B14F-4D97-AF65-F5344CB8AC3E}">
        <p14:creationId xmlns:p14="http://schemas.microsoft.com/office/powerpoint/2010/main" val="16119637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415772"/>
          </a:xfrm>
        </p:spPr>
        <p:txBody>
          <a:bodyPr/>
          <a:lstStyle/>
          <a:p>
            <a:pPr marL="342900" indent="-342900">
              <a:buFont typeface="Arial" charset="0"/>
              <a:buChar char="•"/>
            </a:pPr>
            <a:r>
              <a:rPr lang="en-US" dirty="0" smtClean="0"/>
              <a:t>Angular a complete overhaul of AngularJS and better positioned for complex solutions</a:t>
            </a:r>
          </a:p>
          <a:p>
            <a:pPr marL="342900" indent="-342900">
              <a:buFont typeface="Arial" charset="0"/>
              <a:buChar char="•"/>
            </a:pPr>
            <a:r>
              <a:rPr lang="en-US" dirty="0" smtClean="0"/>
              <a:t>Angular CLI combined with the Office Yeoman generator is best way to get project started</a:t>
            </a:r>
          </a:p>
          <a:p>
            <a:pPr marL="342900" indent="-342900">
              <a:buFont typeface="Arial" charset="0"/>
              <a:buChar char="•"/>
            </a:pPr>
            <a:r>
              <a:rPr lang="en-US" dirty="0" smtClean="0"/>
              <a:t>You must bootstrap Angular in </a:t>
            </a:r>
            <a:r>
              <a:rPr lang="en-US" dirty="0" err="1" smtClean="0"/>
              <a:t>Office.initialize</a:t>
            </a:r>
            <a:endParaRPr lang="en-US" dirty="0" smtClean="0"/>
          </a:p>
          <a:p>
            <a:pPr marL="342900" indent="-342900">
              <a:buFont typeface="Arial" charset="0"/>
              <a:buChar char="•"/>
            </a:pPr>
            <a:r>
              <a:rPr lang="en-US" dirty="0" smtClean="0"/>
              <a:t>You can wrap Office UI Fabric components in Angular components or use Office UI Fabric Core</a:t>
            </a:r>
            <a:endParaRPr lang="en-US" dirty="0"/>
          </a:p>
        </p:txBody>
      </p:sp>
    </p:spTree>
    <p:extLst>
      <p:ext uri="{BB962C8B-B14F-4D97-AF65-F5344CB8AC3E}">
        <p14:creationId xmlns:p14="http://schemas.microsoft.com/office/powerpoint/2010/main" val="1800053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Further</a:t>
            </a:r>
            <a:endParaRPr lang="en-US" dirty="0"/>
          </a:p>
        </p:txBody>
      </p:sp>
      <p:sp>
        <p:nvSpPr>
          <p:cNvPr id="3" name="Text Placeholder 2"/>
          <p:cNvSpPr>
            <a:spLocks noGrp="1"/>
          </p:cNvSpPr>
          <p:nvPr>
            <p:ph type="body" sz="quarter" idx="10"/>
          </p:nvPr>
        </p:nvSpPr>
        <p:spPr>
          <a:xfrm>
            <a:off x="465138" y="1919804"/>
            <a:ext cx="11533187" cy="4431983"/>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800" dirty="0" smtClean="0"/>
              <a:t>Tips for creating Office add-ins with Angular</a:t>
            </a:r>
          </a:p>
          <a:p>
            <a:pPr marL="342900" lvl="0" indent="-342900" defTabSz="914400">
              <a:lnSpc>
                <a:spcPct val="100000"/>
              </a:lnSpc>
              <a:spcBef>
                <a:spcPts val="0"/>
              </a:spcBef>
              <a:buSzTx/>
            </a:pPr>
            <a:r>
              <a:rPr lang="en-US" sz="1800" dirty="0">
                <a:hlinkClick r:id="rId3"/>
              </a:rPr>
              <a:t>https://</a:t>
            </a:r>
            <a:r>
              <a:rPr lang="en-US" sz="1800" dirty="0" smtClean="0">
                <a:hlinkClick r:id="rId3"/>
              </a:rPr>
              <a:t>dev.office.com/docs/add-ins/develop/add-ins-with-angular2</a:t>
            </a:r>
            <a:endParaRPr lang="en-US" sz="1800" dirty="0" smtClean="0"/>
          </a:p>
          <a:p>
            <a:pPr marL="342900" lvl="0" indent="-342900" defTabSz="914400">
              <a:lnSpc>
                <a:spcPct val="100000"/>
              </a:lnSpc>
              <a:spcBef>
                <a:spcPts val="0"/>
              </a:spcBef>
              <a:buSzTx/>
            </a:pPr>
            <a:endParaRPr lang="en-US" sz="1800" dirty="0" smtClean="0"/>
          </a:p>
          <a:p>
            <a:pPr marL="342900" lvl="0" indent="-342900" defTabSz="914400">
              <a:lnSpc>
                <a:spcPct val="100000"/>
              </a:lnSpc>
              <a:spcBef>
                <a:spcPts val="0"/>
              </a:spcBef>
              <a:buSzTx/>
            </a:pPr>
            <a:r>
              <a:rPr lang="en-US" sz="1800" dirty="0" smtClean="0"/>
              <a:t>Example of wrapping Office UI Fabric React component in Angular component</a:t>
            </a:r>
          </a:p>
          <a:p>
            <a:pPr marL="342900" lvl="0" indent="-342900" defTabSz="914400">
              <a:lnSpc>
                <a:spcPct val="100000"/>
              </a:lnSpc>
              <a:spcBef>
                <a:spcPts val="0"/>
              </a:spcBef>
              <a:buSzTx/>
            </a:pPr>
            <a:r>
              <a:rPr lang="en-US" sz="1800" dirty="0">
                <a:hlinkClick r:id="rId4"/>
              </a:rPr>
              <a:t>https://</a:t>
            </a:r>
            <a:r>
              <a:rPr lang="en-US" sz="1800" dirty="0" smtClean="0">
                <a:hlinkClick r:id="rId4"/>
              </a:rPr>
              <a:t>github.com/OfficeDev/Word-Add-in-Angular2-StyleChecker</a:t>
            </a:r>
            <a:endParaRPr lang="en-US" sz="1800" dirty="0" smtClean="0"/>
          </a:p>
          <a:p>
            <a:pPr marL="342900" lvl="0" indent="-342900" defTabSz="914400">
              <a:lnSpc>
                <a:spcPct val="100000"/>
              </a:lnSpc>
              <a:spcBef>
                <a:spcPts val="0"/>
              </a:spcBef>
              <a:buSzTx/>
            </a:pPr>
            <a:endParaRPr lang="en-US" sz="1800" dirty="0"/>
          </a:p>
          <a:p>
            <a:pPr marL="342900" lvl="0" indent="-342900" defTabSz="914400">
              <a:lnSpc>
                <a:spcPct val="100000"/>
              </a:lnSpc>
              <a:spcBef>
                <a:spcPts val="0"/>
              </a:spcBef>
              <a:buSzTx/>
            </a:pPr>
            <a:r>
              <a:rPr lang="en-US" sz="1800" dirty="0"/>
              <a:t>Convert an Office Add-in task pane template in Visual Studio to </a:t>
            </a:r>
            <a:r>
              <a:rPr lang="en-US" sz="1800" dirty="0" err="1"/>
              <a:t>TypeScript</a:t>
            </a:r>
            <a:endParaRPr lang="en-US" sz="1800" dirty="0" smtClean="0"/>
          </a:p>
          <a:p>
            <a:pPr marL="342900" lvl="0" indent="-342900" defTabSz="914400">
              <a:lnSpc>
                <a:spcPct val="100000"/>
              </a:lnSpc>
              <a:spcBef>
                <a:spcPts val="0"/>
              </a:spcBef>
              <a:buSzTx/>
            </a:pPr>
            <a:r>
              <a:rPr lang="en-US" sz="1800" dirty="0">
                <a:hlinkClick r:id="rId5"/>
              </a:rPr>
              <a:t>https://</a:t>
            </a:r>
            <a:r>
              <a:rPr lang="en-US" sz="1800" dirty="0" smtClean="0">
                <a:hlinkClick r:id="rId5"/>
              </a:rPr>
              <a:t>dev.office.com/docs/add-ins/develop/convert-javascript-to-typescript</a:t>
            </a:r>
            <a:endParaRPr lang="en-US" sz="1800" dirty="0" smtClean="0"/>
          </a:p>
          <a:p>
            <a:pPr marL="342900" marR="0" lvl="0" indent="-342900" defTabSz="914400" eaLnBrk="1" fontAlgn="auto" latinLnBrk="0" hangingPunct="1">
              <a:lnSpc>
                <a:spcPct val="100000"/>
              </a:lnSpc>
              <a:spcBef>
                <a:spcPts val="0"/>
              </a:spcBef>
              <a:spcAft>
                <a:spcPts val="0"/>
              </a:spcAft>
              <a:buClrTx/>
              <a:buSzTx/>
              <a:buFont typeface="Arial" charset="0"/>
              <a:buNone/>
              <a:tabLst/>
              <a:defRPr/>
            </a:pPr>
            <a:endParaRPr lang="en-US" sz="1800" dirty="0"/>
          </a:p>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1800" dirty="0" smtClean="0"/>
              <a:t>Side-loading Office Add-ins for testing</a:t>
            </a:r>
          </a:p>
          <a:p>
            <a:pPr marL="342900" lvl="0" indent="-342900" defTabSz="914400">
              <a:lnSpc>
                <a:spcPct val="100000"/>
              </a:lnSpc>
              <a:spcBef>
                <a:spcPts val="0"/>
              </a:spcBef>
              <a:buSzTx/>
            </a:pPr>
            <a:r>
              <a:rPr lang="en-US" sz="1800" dirty="0">
                <a:hlinkClick r:id="rId6"/>
              </a:rPr>
              <a:t>https://</a:t>
            </a:r>
            <a:r>
              <a:rPr lang="en-US" sz="1800" dirty="0" smtClean="0">
                <a:hlinkClick r:id="rId6"/>
              </a:rPr>
              <a:t>dev.office.com/docs/add-ins/testing/create-a-network-shared-folder-catalog-for-task-pane-and-content-add-ins</a:t>
            </a:r>
            <a:endParaRPr lang="en-US" sz="1800" dirty="0" smtClean="0"/>
          </a:p>
          <a:p>
            <a:pPr marL="342900" lvl="0" indent="-342900" defTabSz="914400">
              <a:lnSpc>
                <a:spcPct val="100000"/>
              </a:lnSpc>
              <a:spcBef>
                <a:spcPts val="0"/>
              </a:spcBef>
              <a:buSzTx/>
            </a:pPr>
            <a:endParaRPr lang="en-US" sz="1800" dirty="0"/>
          </a:p>
          <a:p>
            <a:pPr marL="342900" lvl="0" indent="-342900" defTabSz="914400">
              <a:lnSpc>
                <a:spcPct val="100000"/>
              </a:lnSpc>
              <a:spcBef>
                <a:spcPts val="0"/>
              </a:spcBef>
              <a:buSzTx/>
            </a:pPr>
            <a:r>
              <a:rPr lang="en-US" sz="1800" dirty="0" smtClean="0"/>
              <a:t>Side-loading Office Add-ins in Office Online for testing</a:t>
            </a:r>
          </a:p>
          <a:p>
            <a:pPr marL="342900" lvl="0" indent="-342900" defTabSz="914400">
              <a:lnSpc>
                <a:spcPct val="100000"/>
              </a:lnSpc>
              <a:spcBef>
                <a:spcPts val="0"/>
              </a:spcBef>
              <a:buSzTx/>
            </a:pPr>
            <a:r>
              <a:rPr lang="en-US" sz="1800" dirty="0">
                <a:hlinkClick r:id="rId7"/>
              </a:rPr>
              <a:t>https://</a:t>
            </a:r>
            <a:r>
              <a:rPr lang="en-US" sz="1800" dirty="0" smtClean="0">
                <a:hlinkClick r:id="rId7"/>
              </a:rPr>
              <a:t>dev.office.com/docs/add-ins/testing/sideload-office-add-ins-for-testing</a:t>
            </a:r>
            <a:endParaRPr lang="en-US" sz="1800" dirty="0" smtClean="0"/>
          </a:p>
          <a:p>
            <a:pPr marL="342900" lvl="0" indent="-342900" defTabSz="914400">
              <a:lnSpc>
                <a:spcPct val="100000"/>
              </a:lnSpc>
              <a:spcBef>
                <a:spcPts val="0"/>
              </a:spcBef>
              <a:buSzTx/>
            </a:pPr>
            <a:endParaRPr lang="en-US" sz="1800" dirty="0"/>
          </a:p>
          <a:p>
            <a:pPr marL="342900" lvl="0" indent="-342900" defTabSz="914400">
              <a:lnSpc>
                <a:spcPct val="100000"/>
              </a:lnSpc>
              <a:spcBef>
                <a:spcPts val="0"/>
              </a:spcBef>
              <a:buSzTx/>
            </a:pPr>
            <a:endParaRPr lang="en-US" sz="1800" dirty="0"/>
          </a:p>
        </p:txBody>
      </p:sp>
    </p:spTree>
    <p:extLst>
      <p:ext uri="{BB962C8B-B14F-4D97-AF65-F5344CB8AC3E}">
        <p14:creationId xmlns:p14="http://schemas.microsoft.com/office/powerpoint/2010/main" val="942216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 Office Add-in using </a:t>
            </a:r>
            <a:r>
              <a:rPr lang="en-US" dirty="0" smtClean="0"/>
              <a:t>Angular</a:t>
            </a:r>
            <a:r>
              <a:rPr lang="en-US" dirty="0"/>
              <a:t/>
            </a:r>
            <a:br>
              <a:rPr lang="en-US" dirty="0"/>
            </a:br>
            <a:endParaRPr lang="en-US" dirty="0"/>
          </a:p>
        </p:txBody>
      </p:sp>
      <p:sp>
        <p:nvSpPr>
          <p:cNvPr id="5" name="Text Placeholder 4"/>
          <p:cNvSpPr>
            <a:spLocks noGrp="1"/>
          </p:cNvSpPr>
          <p:nvPr>
            <p:ph type="body" sz="quarter" idx="10"/>
          </p:nvPr>
        </p:nvSpPr>
        <p:spPr/>
        <p:txBody>
          <a:bodyPr/>
          <a:lstStyle/>
          <a:p>
            <a:r>
              <a:rPr lang="en-US" dirty="0" smtClean="0"/>
              <a:t>Angular 101</a:t>
            </a:r>
          </a:p>
          <a:p>
            <a:r>
              <a:rPr lang="en-US" dirty="0" smtClean="0"/>
              <a:t>Building add-ins with Angular</a:t>
            </a:r>
          </a:p>
          <a:p>
            <a:r>
              <a:rPr lang="en-US" dirty="0"/>
              <a:t>Side-loading and </a:t>
            </a:r>
            <a:r>
              <a:rPr lang="en-US" dirty="0" smtClean="0"/>
              <a:t>debugging</a:t>
            </a:r>
          </a:p>
          <a:p>
            <a:r>
              <a:rPr lang="en-US" dirty="0" smtClean="0"/>
              <a:t>Overview </a:t>
            </a:r>
            <a:r>
              <a:rPr lang="en-US" dirty="0"/>
              <a:t>of the </a:t>
            </a:r>
            <a:r>
              <a:rPr lang="en-US" dirty="0" smtClean="0"/>
              <a:t>sample</a:t>
            </a:r>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an Office Add-in using </a:t>
            </a:r>
            <a:r>
              <a:rPr lang="en-US" smtClean="0"/>
              <a:t>Angular</a:t>
            </a:r>
            <a:r>
              <a:rPr lang="en-US" dirty="0"/>
              <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Angular 101</a:t>
            </a:r>
            <a:endParaRPr lang="en-US" dirty="0"/>
          </a:p>
        </p:txBody>
      </p:sp>
      <p:sp>
        <p:nvSpPr>
          <p:cNvPr id="2" name="Text Placeholder 1"/>
          <p:cNvSpPr>
            <a:spLocks noGrp="1"/>
          </p:cNvSpPr>
          <p:nvPr>
            <p:ph type="body" sz="quarter" idx="10"/>
          </p:nvPr>
        </p:nvSpPr>
        <p:spPr>
          <a:xfrm>
            <a:off x="465138" y="1919804"/>
            <a:ext cx="7604125" cy="923330"/>
          </a:xfrm>
        </p:spPr>
        <p:txBody>
          <a:bodyPr/>
          <a:lstStyle/>
          <a:p>
            <a:r>
              <a:rPr lang="en-US" dirty="0" smtClean="0"/>
              <a:t>Angular is an open-source platform maintained </a:t>
            </a:r>
            <a:r>
              <a:rPr lang="en-US" dirty="0"/>
              <a:t>by </a:t>
            </a:r>
            <a:r>
              <a:rPr lang="en-US" dirty="0" smtClean="0"/>
              <a:t>Google for front-end web development. It is based heavily on </a:t>
            </a:r>
            <a:r>
              <a:rPr lang="en-US" dirty="0" err="1" smtClean="0"/>
              <a:t>TypeScript</a:t>
            </a:r>
            <a:r>
              <a:rPr lang="en-US" dirty="0" smtClean="0"/>
              <a:t> and was a complete ground-up rewrite of AngularJS</a:t>
            </a:r>
            <a:endParaRPr lang="en-US" dirty="0"/>
          </a:p>
        </p:txBody>
      </p:sp>
      <p:sp>
        <p:nvSpPr>
          <p:cNvPr id="4" name="Text Placeholder 3"/>
          <p:cNvSpPr>
            <a:spLocks noGrp="1"/>
          </p:cNvSpPr>
          <p:nvPr>
            <p:ph type="body" sz="quarter" idx="11"/>
          </p:nvPr>
        </p:nvSpPr>
        <p:spPr>
          <a:xfrm>
            <a:off x="465138" y="3214124"/>
            <a:ext cx="3690937" cy="692497"/>
          </a:xfrm>
        </p:spPr>
        <p:txBody>
          <a:bodyPr/>
          <a:lstStyle/>
          <a:p>
            <a:pPr algn="ctr"/>
            <a:r>
              <a:rPr lang="en-US" dirty="0" smtClean="0"/>
              <a:t>Angular is a completely different framework from AngularJS, but is often referred to as Angular 2 or Angular 4</a:t>
            </a:r>
            <a:endParaRPr lang="en-US" dirty="0"/>
          </a:p>
        </p:txBody>
      </p:sp>
      <p:sp>
        <p:nvSpPr>
          <p:cNvPr id="5" name="Text Placeholder 4"/>
          <p:cNvSpPr>
            <a:spLocks noGrp="1"/>
          </p:cNvSpPr>
          <p:nvPr>
            <p:ph type="body" sz="quarter" idx="12"/>
          </p:nvPr>
        </p:nvSpPr>
        <p:spPr>
          <a:xfrm>
            <a:off x="4399597" y="3223704"/>
            <a:ext cx="3669666" cy="692497"/>
          </a:xfrm>
        </p:spPr>
        <p:txBody>
          <a:bodyPr/>
          <a:lstStyle/>
          <a:p>
            <a:pPr algn="ctr"/>
            <a:r>
              <a:rPr lang="en-US" dirty="0" smtClean="0"/>
              <a:t>Can be developed with JavaScript, but all documentation and learning resources in </a:t>
            </a:r>
            <a:r>
              <a:rPr lang="en-US" dirty="0" err="1" smtClean="0"/>
              <a:t>TypeScript</a:t>
            </a:r>
            <a:endParaRPr lang="en-US" dirty="0"/>
          </a:p>
        </p:txBody>
      </p:sp>
      <p:sp>
        <p:nvSpPr>
          <p:cNvPr id="6" name="Text Placeholder 5"/>
          <p:cNvSpPr>
            <a:spLocks noGrp="1"/>
          </p:cNvSpPr>
          <p:nvPr>
            <p:ph type="body" sz="quarter" idx="13"/>
          </p:nvPr>
        </p:nvSpPr>
        <p:spPr>
          <a:xfrm>
            <a:off x="8303577" y="3214124"/>
            <a:ext cx="3694748" cy="692497"/>
          </a:xfrm>
        </p:spPr>
        <p:txBody>
          <a:bodyPr/>
          <a:lstStyle/>
          <a:p>
            <a:pPr algn="ctr"/>
            <a:r>
              <a:rPr lang="en-US" dirty="0" smtClean="0"/>
              <a:t>Google positioning Angular for developers </a:t>
            </a:r>
            <a:r>
              <a:rPr lang="en-US" dirty="0"/>
              <a:t>to build applications that live </a:t>
            </a:r>
            <a:r>
              <a:rPr lang="en-US" dirty="0" smtClean="0"/>
              <a:t>across web</a:t>
            </a:r>
            <a:r>
              <a:rPr lang="en-US" dirty="0"/>
              <a:t>, mobile, </a:t>
            </a:r>
            <a:r>
              <a:rPr lang="en-US" dirty="0" smtClean="0"/>
              <a:t>and desktop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325" y="95469"/>
            <a:ext cx="2286000" cy="2286000"/>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Angular 101 </a:t>
            </a:r>
            <a:r>
              <a:rPr lang="mr-IN" dirty="0" smtClean="0"/>
              <a:t>–</a:t>
            </a:r>
            <a:r>
              <a:rPr lang="en-US" dirty="0" smtClean="0"/>
              <a:t> Difference from AngularJS</a:t>
            </a:r>
            <a:endParaRPr lang="en-US" dirty="0"/>
          </a:p>
        </p:txBody>
      </p:sp>
      <p:sp>
        <p:nvSpPr>
          <p:cNvPr id="2" name="Text Placeholder 1"/>
          <p:cNvSpPr>
            <a:spLocks noGrp="1"/>
          </p:cNvSpPr>
          <p:nvPr>
            <p:ph type="body" sz="quarter" idx="11"/>
          </p:nvPr>
        </p:nvSpPr>
        <p:spPr>
          <a:xfrm>
            <a:off x="465138" y="2005456"/>
            <a:ext cx="5653087" cy="2590453"/>
          </a:xfrm>
        </p:spPr>
        <p:txBody>
          <a:bodyPr/>
          <a:lstStyle/>
          <a:p>
            <a:r>
              <a:rPr lang="en-US" dirty="0" smtClean="0"/>
              <a:t>Major differences</a:t>
            </a:r>
          </a:p>
          <a:p>
            <a:pPr marL="285750" lvl="1" indent="-285750">
              <a:buFont typeface="Arial" charset="0"/>
              <a:buChar char="•"/>
            </a:pPr>
            <a:r>
              <a:rPr lang="en-US" dirty="0" smtClean="0"/>
              <a:t>No concept of “scope” or controllers</a:t>
            </a:r>
            <a:r>
              <a:rPr lang="mr-IN" dirty="0" smtClean="0"/>
              <a:t>…</a:t>
            </a:r>
            <a:r>
              <a:rPr lang="en-US" dirty="0" smtClean="0"/>
              <a:t>uses component hierarchy</a:t>
            </a:r>
          </a:p>
          <a:p>
            <a:pPr marL="285750" lvl="1" indent="-285750">
              <a:buFont typeface="Arial" charset="0"/>
              <a:buChar char="•"/>
            </a:pPr>
            <a:r>
              <a:rPr lang="en-US" dirty="0" smtClean="0"/>
              <a:t>Uses [] for property binding and () for event binding</a:t>
            </a:r>
          </a:p>
          <a:p>
            <a:pPr marL="285750" lvl="1" indent="-285750">
              <a:buFont typeface="Arial" charset="0"/>
              <a:buChar char="•"/>
            </a:pPr>
            <a:r>
              <a:rPr lang="en-US" dirty="0" smtClean="0"/>
              <a:t>Much more modular (vs a few huge libraries)</a:t>
            </a:r>
          </a:p>
          <a:p>
            <a:pPr marL="285750" lvl="1" indent="-285750">
              <a:buFont typeface="Arial" charset="0"/>
              <a:buChar char="•"/>
            </a:pPr>
            <a:r>
              <a:rPr lang="en-US" dirty="0" err="1" smtClean="0"/>
              <a:t>TypeScript</a:t>
            </a:r>
            <a:r>
              <a:rPr lang="en-US" dirty="0" smtClean="0"/>
              <a:t> first</a:t>
            </a:r>
          </a:p>
          <a:p>
            <a:pPr marL="285750" lvl="1" indent="-285750">
              <a:buFont typeface="Arial" charset="0"/>
              <a:buChar char="•"/>
            </a:pPr>
            <a:r>
              <a:rPr lang="en-US" dirty="0" smtClean="0"/>
              <a:t>Better performance</a:t>
            </a:r>
          </a:p>
          <a:p>
            <a:pPr marL="285750" lvl="1" indent="-285750">
              <a:buFont typeface="Arial" charset="0"/>
              <a:buChar char="•"/>
            </a:pPr>
            <a:r>
              <a:rPr lang="en-US" dirty="0" smtClean="0"/>
              <a:t>Improved dependency injection and routing</a:t>
            </a:r>
          </a:p>
          <a:p>
            <a:pPr marL="285750" lvl="1" indent="-285750">
              <a:buFont typeface="Arial" charset="0"/>
              <a:buChar char="•"/>
            </a:pPr>
            <a:r>
              <a:rPr lang="en-US" dirty="0" smtClean="0"/>
              <a:t>Includes CLI for project templating</a:t>
            </a:r>
            <a:r>
              <a:rPr lang="en-US" dirty="0"/>
              <a:t> </a:t>
            </a:r>
            <a:r>
              <a:rPr lang="en-US" dirty="0" smtClean="0"/>
              <a:t>and development</a:t>
            </a:r>
          </a:p>
          <a:p>
            <a:pPr marL="285750" lvl="1" indent="-285750">
              <a:buFont typeface="Arial" charset="0"/>
              <a:buChar char="•"/>
            </a:pPr>
            <a:r>
              <a:rPr lang="en-US" dirty="0" smtClean="0"/>
              <a:t>Better positioned for large project development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854" y="1056370"/>
            <a:ext cx="1828800" cy="1828800"/>
          </a:xfrm>
          <a:prstGeom prst="rect">
            <a:avLst/>
          </a:prstGeom>
        </p:spPr>
      </p:pic>
      <p:sp>
        <p:nvSpPr>
          <p:cNvPr id="8" name="TextBox 7"/>
          <p:cNvSpPr txBox="1"/>
          <p:nvPr/>
        </p:nvSpPr>
        <p:spPr>
          <a:xfrm>
            <a:off x="8546196" y="2964789"/>
            <a:ext cx="1214115" cy="1403461"/>
          </a:xfrm>
          <a:prstGeom prst="rect">
            <a:avLst/>
          </a:prstGeom>
          <a:noFill/>
        </p:spPr>
        <p:txBody>
          <a:bodyPr wrap="none" lIns="182880" tIns="146304" rIns="182880" bIns="146304" rtlCol="0">
            <a:spAutoFit/>
          </a:bodyPr>
          <a:lstStyle/>
          <a:p>
            <a:pPr>
              <a:lnSpc>
                <a:spcPct val="90000"/>
              </a:lnSpc>
              <a:spcAft>
                <a:spcPts val="600"/>
              </a:spcAft>
            </a:pPr>
            <a:r>
              <a:rPr lang="en-US" sz="8000" dirty="0" smtClean="0">
                <a:gradFill>
                  <a:gsLst>
                    <a:gs pos="2917">
                      <a:schemeClr val="tx1"/>
                    </a:gs>
                    <a:gs pos="30000">
                      <a:schemeClr val="tx1"/>
                    </a:gs>
                  </a:gsLst>
                  <a:lin ang="5400000" scaled="0"/>
                </a:gradFill>
              </a:rPr>
              <a:t>!=</a:t>
            </a:r>
            <a:endParaRPr lang="en-US" sz="8000" dirty="0" smtClean="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454" y="4426644"/>
            <a:ext cx="3657600" cy="1031386"/>
          </a:xfrm>
          <a:prstGeom prst="rect">
            <a:avLst/>
          </a:prstGeom>
        </p:spPr>
      </p:pic>
    </p:spTree>
    <p:extLst>
      <p:ext uri="{BB962C8B-B14F-4D97-AF65-F5344CB8AC3E}">
        <p14:creationId xmlns:p14="http://schemas.microsoft.com/office/powerpoint/2010/main" val="1355240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Angular 101 - Sample</a:t>
            </a:r>
            <a:endParaRPr lang="en-US" dirty="0"/>
          </a:p>
        </p:txBody>
      </p:sp>
      <p:sp>
        <p:nvSpPr>
          <p:cNvPr id="8" name="Text Placeholder 7"/>
          <p:cNvSpPr>
            <a:spLocks noGrp="1"/>
          </p:cNvSpPr>
          <p:nvPr>
            <p:ph type="body" sz="quarter" idx="11"/>
          </p:nvPr>
        </p:nvSpPr>
        <p:spPr>
          <a:xfrm>
            <a:off x="465139" y="1210325"/>
            <a:ext cx="5140532" cy="3282950"/>
          </a:xfrm>
        </p:spPr>
        <p:txBody>
          <a:bodyPr/>
          <a:lstStyle/>
          <a:p>
            <a:r>
              <a:rPr lang="en-US" dirty="0" smtClean="0"/>
              <a:t>Points of interest</a:t>
            </a:r>
          </a:p>
          <a:p>
            <a:pPr marL="285750" lvl="1" indent="-285750">
              <a:buFont typeface="Arial" charset="0"/>
              <a:buChar char="•"/>
            </a:pPr>
            <a:r>
              <a:rPr lang="en-US" dirty="0" smtClean="0"/>
              <a:t>Custom attribute directives prefixed with *</a:t>
            </a:r>
          </a:p>
          <a:p>
            <a:pPr marL="285750" lvl="1" indent="-285750">
              <a:buFont typeface="Arial" charset="0"/>
              <a:buChar char="•"/>
            </a:pPr>
            <a:r>
              <a:rPr lang="en-US" dirty="0" smtClean="0"/>
              <a:t>Leverages [] for property binding</a:t>
            </a:r>
          </a:p>
          <a:p>
            <a:pPr marL="285750" lvl="1" indent="-285750">
              <a:buFont typeface="Arial" charset="0"/>
              <a:buChar char="•"/>
            </a:pPr>
            <a:r>
              <a:rPr lang="en-US" dirty="0" smtClean="0"/>
              <a:t>Leveraged () for event binding (see input)</a:t>
            </a:r>
          </a:p>
          <a:p>
            <a:pPr marL="285750" lvl="1" indent="-285750">
              <a:buFont typeface="Arial" charset="0"/>
              <a:buChar char="•"/>
            </a:pPr>
            <a:r>
              <a:rPr lang="en-US" dirty="0" smtClean="0"/>
              <a:t>Defined as class </a:t>
            </a:r>
            <a:r>
              <a:rPr lang="en-US" dirty="0" err="1" smtClean="0"/>
              <a:t>componenets</a:t>
            </a:r>
            <a:endParaRPr lang="en-US" dirty="0" smtClean="0"/>
          </a:p>
          <a:p>
            <a:pPr marL="285750" lvl="1" indent="-285750">
              <a:buFont typeface="Arial" charset="0"/>
              <a:buChar char="•"/>
            </a:pPr>
            <a:r>
              <a:rPr lang="en-US" dirty="0" smtClean="0"/>
              <a:t>Component declaration can include template, selector (directive), styles, and more </a:t>
            </a:r>
          </a:p>
          <a:p>
            <a:pPr marL="285750" lvl="1" indent="-285750">
              <a:buFont typeface="Arial" charset="0"/>
              <a:buChar char="•"/>
            </a:pPr>
            <a:r>
              <a:rPr lang="en-US" dirty="0" smtClean="0"/>
              <a:t>Angular is much more modular from AngularJS</a:t>
            </a:r>
            <a:r>
              <a:rPr lang="mr-IN" dirty="0" smtClean="0"/>
              <a:t>…</a:t>
            </a:r>
            <a:r>
              <a:rPr lang="en-US" dirty="0" smtClean="0"/>
              <a:t>here we import just the Component from @angular/core</a:t>
            </a:r>
          </a:p>
          <a:p>
            <a:pPr marL="285750" lvl="1" indent="-285750">
              <a:buFont typeface="Arial" charset="0"/>
              <a:buChar char="•"/>
            </a:pPr>
            <a:endParaRPr lang="en-US" dirty="0"/>
          </a:p>
          <a:p>
            <a:pPr lvl="1"/>
            <a:r>
              <a:rPr lang="en-US" dirty="0"/>
              <a:t>NOTE: This sample demonstrates just a small fraction of </a:t>
            </a:r>
            <a:r>
              <a:rPr lang="en-US" dirty="0" smtClean="0"/>
              <a:t>Angular. </a:t>
            </a:r>
            <a:r>
              <a:rPr lang="en-US" dirty="0"/>
              <a:t>It is meant to outline </a:t>
            </a:r>
            <a:r>
              <a:rPr lang="en-US" dirty="0" smtClean="0"/>
              <a:t>a few basic </a:t>
            </a:r>
            <a:r>
              <a:rPr lang="en-US" dirty="0"/>
              <a:t>patterns </a:t>
            </a:r>
            <a:r>
              <a:rPr lang="en-US" dirty="0" smtClean="0"/>
              <a:t>of that </a:t>
            </a:r>
            <a:r>
              <a:rPr lang="en-US" dirty="0"/>
              <a:t>framework</a:t>
            </a:r>
            <a:r>
              <a:rPr lang="en-US" dirty="0" smtClean="0"/>
              <a:t>.</a:t>
            </a:r>
            <a:endParaRPr lang="en-US" dirty="0"/>
          </a:p>
        </p:txBody>
      </p:sp>
      <p:sp>
        <p:nvSpPr>
          <p:cNvPr id="9" name="Text Placeholder 8"/>
          <p:cNvSpPr>
            <a:spLocks noGrp="1"/>
          </p:cNvSpPr>
          <p:nvPr>
            <p:ph type="body" sz="quarter" idx="12"/>
          </p:nvPr>
        </p:nvSpPr>
        <p:spPr>
          <a:xfrm>
            <a:off x="5919446" y="621817"/>
            <a:ext cx="6078879" cy="5768016"/>
          </a:xfrm>
          <a:ln>
            <a:solidFill>
              <a:schemeClr val="tx1"/>
            </a:solidFill>
          </a:ln>
        </p:spPr>
        <p:txBody>
          <a:bodyPr lIns="91440" tIns="91440" rIns="91440" bIns="91440"/>
          <a:lstStyle/>
          <a:p>
            <a:pPr>
              <a:lnSpc>
                <a:spcPct val="100000"/>
              </a:lnSpc>
              <a:spcBef>
                <a:spcPts val="300"/>
              </a:spcBef>
            </a:pPr>
            <a:r>
              <a:rPr lang="en-US" sz="1200" b="0" dirty="0">
                <a:solidFill>
                  <a:srgbClr val="800000"/>
                </a:solidFill>
                <a:latin typeface="Menlo" charset="0"/>
              </a:rPr>
              <a:t>&lt;h2&gt;</a:t>
            </a:r>
            <a:r>
              <a:rPr lang="en-US" sz="1200" b="0" dirty="0">
                <a:solidFill>
                  <a:srgbClr val="000000"/>
                </a:solidFill>
                <a:latin typeface="Menlo" charset="0"/>
              </a:rPr>
              <a:t>{{title}}</a:t>
            </a:r>
            <a:r>
              <a:rPr lang="en-US" sz="1200" b="0" dirty="0">
                <a:solidFill>
                  <a:srgbClr val="800000"/>
                </a:solidFill>
                <a:latin typeface="Menlo" charset="0"/>
              </a:rPr>
              <a:t>&lt;/h2</a:t>
            </a:r>
            <a:r>
              <a:rPr lang="en-US" sz="1200" b="0" dirty="0" smtClean="0">
                <a:solidFill>
                  <a:srgbClr val="800000"/>
                </a:solidFill>
                <a:latin typeface="Menlo" charset="0"/>
              </a:rPr>
              <a:t>&gt;</a:t>
            </a:r>
          </a:p>
          <a:p>
            <a:pPr>
              <a:lnSpc>
                <a:spcPct val="100000"/>
              </a:lnSpc>
              <a:spcBef>
                <a:spcPts val="300"/>
              </a:spcBef>
            </a:pPr>
            <a:r>
              <a:rPr lang="en-US" sz="1200" b="0" dirty="0" smtClean="0">
                <a:solidFill>
                  <a:srgbClr val="800000"/>
                </a:solidFill>
                <a:latin typeface="Menlo" charset="0"/>
              </a:rPr>
              <a:t>&lt;</a:t>
            </a:r>
            <a:r>
              <a:rPr lang="en-US" sz="1200" b="0" dirty="0">
                <a:solidFill>
                  <a:srgbClr val="800000"/>
                </a:solidFill>
                <a:latin typeface="Menlo" charset="0"/>
              </a:rPr>
              <a:t>div&gt;</a:t>
            </a:r>
            <a:endParaRPr lang="en-US" sz="1200" b="0" dirty="0">
              <a:solidFill>
                <a:srgbClr val="000000"/>
              </a:solidFill>
              <a:latin typeface="Menlo" charset="0"/>
            </a:endParaRPr>
          </a:p>
          <a:p>
            <a:pPr>
              <a:lnSpc>
                <a:spcPct val="100000"/>
              </a:lnSpc>
              <a:spcBef>
                <a:spcPts val="300"/>
              </a:spcBef>
            </a:pPr>
            <a:r>
              <a:rPr lang="en-US" sz="1200" b="0" dirty="0" smtClean="0">
                <a:solidFill>
                  <a:srgbClr val="800000"/>
                </a:solidFill>
                <a:latin typeface="Menlo" charset="0"/>
              </a:rPr>
              <a:t>   &lt;</a:t>
            </a:r>
            <a:r>
              <a:rPr lang="en-US" sz="1200" b="0" dirty="0">
                <a:solidFill>
                  <a:srgbClr val="800000"/>
                </a:solidFill>
                <a:latin typeface="Menlo" charset="0"/>
              </a:rPr>
              <a:t>input</a:t>
            </a:r>
            <a:r>
              <a:rPr lang="en-US" sz="1200" b="0" dirty="0">
                <a:solidFill>
                  <a:srgbClr val="000000"/>
                </a:solidFill>
                <a:latin typeface="Menlo" charset="0"/>
              </a:rPr>
              <a:t> </a:t>
            </a:r>
            <a:r>
              <a:rPr lang="en-US" sz="1200" b="0" dirty="0">
                <a:solidFill>
                  <a:srgbClr val="FF0000"/>
                </a:solidFill>
                <a:latin typeface="Menlo" charset="0"/>
              </a:rPr>
              <a:t>type</a:t>
            </a:r>
            <a:r>
              <a:rPr lang="en-US" sz="1200" b="0" dirty="0">
                <a:solidFill>
                  <a:srgbClr val="000000"/>
                </a:solidFill>
                <a:latin typeface="Menlo" charset="0"/>
              </a:rPr>
              <a:t>=</a:t>
            </a:r>
            <a:r>
              <a:rPr lang="en-US" sz="1200" b="0" dirty="0">
                <a:solidFill>
                  <a:srgbClr val="0000FF"/>
                </a:solidFill>
                <a:latin typeface="Menlo" charset="0"/>
              </a:rPr>
              <a:t>"text"</a:t>
            </a:r>
            <a:r>
              <a:rPr lang="en-US" sz="1200" b="0" dirty="0">
                <a:solidFill>
                  <a:srgbClr val="000000"/>
                </a:solidFill>
                <a:latin typeface="Menlo" charset="0"/>
              </a:rPr>
              <a:t> #</a:t>
            </a:r>
            <a:r>
              <a:rPr lang="en-US" sz="1200" b="0" dirty="0" err="1" smtClean="0">
                <a:solidFill>
                  <a:srgbClr val="FF0000"/>
                </a:solidFill>
                <a:latin typeface="Menlo" charset="0"/>
              </a:rPr>
              <a:t>newItem</a:t>
            </a:r>
            <a:r>
              <a:rPr lang="en-US" sz="1200" b="0" dirty="0" smtClean="0">
                <a:solidFill>
                  <a:srgbClr val="000000"/>
                </a:solidFill>
                <a:latin typeface="Menlo" charset="0"/>
              </a:rPr>
              <a:t> </a:t>
            </a:r>
          </a:p>
          <a:p>
            <a:pPr>
              <a:lnSpc>
                <a:spcPct val="100000"/>
              </a:lnSpc>
              <a:spcBef>
                <a:spcPts val="300"/>
              </a:spcBef>
            </a:pPr>
            <a:r>
              <a:rPr lang="en-US" sz="1200" b="0" dirty="0">
                <a:solidFill>
                  <a:srgbClr val="000000"/>
                </a:solidFill>
                <a:latin typeface="Menlo" charset="0"/>
              </a:rPr>
              <a:t> </a:t>
            </a:r>
            <a:r>
              <a:rPr lang="en-US" sz="1200" b="0" dirty="0" smtClean="0">
                <a:solidFill>
                  <a:srgbClr val="000000"/>
                </a:solidFill>
                <a:latin typeface="Menlo" charset="0"/>
              </a:rPr>
              <a:t>     (</a:t>
            </a:r>
            <a:r>
              <a:rPr lang="en-US" sz="1200" b="0" dirty="0" err="1" smtClean="0">
                <a:solidFill>
                  <a:srgbClr val="FF0000"/>
                </a:solidFill>
                <a:latin typeface="Menlo" charset="0"/>
              </a:rPr>
              <a:t>keyup</a:t>
            </a:r>
            <a:r>
              <a:rPr lang="en-US" sz="1200" b="0" dirty="0" err="1" smtClean="0">
                <a:solidFill>
                  <a:srgbClr val="000000"/>
                </a:solidFill>
                <a:latin typeface="Menlo" charset="0"/>
              </a:rPr>
              <a:t>.</a:t>
            </a:r>
            <a:r>
              <a:rPr lang="en-US" sz="1200" b="0" dirty="0" err="1" smtClean="0">
                <a:solidFill>
                  <a:srgbClr val="FF0000"/>
                </a:solidFill>
                <a:latin typeface="Menlo" charset="0"/>
              </a:rPr>
              <a:t>enter</a:t>
            </a:r>
            <a:r>
              <a:rPr lang="en-US" sz="1200" b="0" dirty="0" smtClean="0">
                <a:solidFill>
                  <a:srgbClr val="000000"/>
                </a:solidFill>
                <a:latin typeface="Menlo" charset="0"/>
              </a:rPr>
              <a:t>)=</a:t>
            </a:r>
            <a:r>
              <a:rPr lang="en-US" sz="1200" b="0" dirty="0" smtClean="0">
                <a:solidFill>
                  <a:srgbClr val="0000FF"/>
                </a:solidFill>
                <a:latin typeface="Menlo" charset="0"/>
              </a:rPr>
              <a:t>"add(</a:t>
            </a:r>
            <a:r>
              <a:rPr lang="en-US" sz="1200" b="0" dirty="0" err="1" smtClean="0">
                <a:solidFill>
                  <a:srgbClr val="0000FF"/>
                </a:solidFill>
                <a:latin typeface="Menlo" charset="0"/>
              </a:rPr>
              <a:t>newItem.value</a:t>
            </a:r>
            <a:r>
              <a:rPr lang="en-US" sz="1200" b="0" dirty="0" smtClean="0">
                <a:solidFill>
                  <a:srgbClr val="0000FF"/>
                </a:solidFill>
                <a:latin typeface="Menlo" charset="0"/>
              </a:rPr>
              <a:t>); </a:t>
            </a:r>
            <a:r>
              <a:rPr lang="en-US" sz="1200" b="0" dirty="0" err="1" smtClean="0">
                <a:solidFill>
                  <a:srgbClr val="0000FF"/>
                </a:solidFill>
                <a:latin typeface="Menlo" charset="0"/>
              </a:rPr>
              <a:t>newItem.value</a:t>
            </a:r>
            <a:r>
              <a:rPr lang="en-US" sz="1200" b="0" dirty="0" smtClean="0">
                <a:solidFill>
                  <a:srgbClr val="0000FF"/>
                </a:solidFill>
                <a:latin typeface="Menlo" charset="0"/>
              </a:rPr>
              <a:t> = '';"</a:t>
            </a:r>
            <a:r>
              <a:rPr lang="en-US" sz="1200" b="0" dirty="0" smtClean="0">
                <a:solidFill>
                  <a:srgbClr val="800000"/>
                </a:solidFill>
                <a:latin typeface="Menlo" charset="0"/>
              </a:rPr>
              <a:t> /&gt;</a:t>
            </a:r>
            <a:endParaRPr lang="en-US" sz="1200" b="0" dirty="0" smtClean="0">
              <a:solidFill>
                <a:srgbClr val="000000"/>
              </a:solidFill>
              <a:latin typeface="Menlo" charset="0"/>
            </a:endParaRPr>
          </a:p>
          <a:p>
            <a:pPr>
              <a:lnSpc>
                <a:spcPct val="100000"/>
              </a:lnSpc>
              <a:spcBef>
                <a:spcPts val="300"/>
              </a:spcBef>
            </a:pPr>
            <a:r>
              <a:rPr lang="en-US" sz="1200" b="0" dirty="0" smtClean="0">
                <a:solidFill>
                  <a:srgbClr val="800000"/>
                </a:solidFill>
                <a:latin typeface="Menlo" charset="0"/>
              </a:rPr>
              <a:t>&lt;/</a:t>
            </a:r>
            <a:r>
              <a:rPr lang="en-US" sz="1200" b="0" dirty="0">
                <a:solidFill>
                  <a:srgbClr val="800000"/>
                </a:solidFill>
                <a:latin typeface="Menlo" charset="0"/>
              </a:rPr>
              <a:t>div&gt;</a:t>
            </a:r>
            <a:endParaRPr lang="en-US" sz="1200" b="0" dirty="0">
              <a:solidFill>
                <a:srgbClr val="000000"/>
              </a:solidFill>
              <a:latin typeface="Menlo" charset="0"/>
            </a:endParaRPr>
          </a:p>
          <a:p>
            <a:pPr>
              <a:lnSpc>
                <a:spcPct val="100000"/>
              </a:lnSpc>
              <a:spcBef>
                <a:spcPts val="300"/>
              </a:spcBef>
            </a:pPr>
            <a:r>
              <a:rPr lang="en-US" sz="1200" b="0" dirty="0" smtClean="0">
                <a:solidFill>
                  <a:srgbClr val="800000"/>
                </a:solidFill>
                <a:latin typeface="Menlo" charset="0"/>
              </a:rPr>
              <a:t>&lt;</a:t>
            </a:r>
            <a:r>
              <a:rPr lang="en-US" sz="1200" b="0" dirty="0" err="1">
                <a:solidFill>
                  <a:srgbClr val="800000"/>
                </a:solidFill>
                <a:latin typeface="Menlo" charset="0"/>
              </a:rPr>
              <a:t>ul</a:t>
            </a:r>
            <a:r>
              <a:rPr lang="en-US" sz="1200" b="0" dirty="0">
                <a:solidFill>
                  <a:srgbClr val="800000"/>
                </a:solidFill>
                <a:latin typeface="Menlo" charset="0"/>
              </a:rPr>
              <a:t>&gt;</a:t>
            </a:r>
            <a:endParaRPr lang="en-US" sz="1200" b="0" dirty="0">
              <a:solidFill>
                <a:srgbClr val="000000"/>
              </a:solidFill>
              <a:latin typeface="Menlo" charset="0"/>
            </a:endParaRPr>
          </a:p>
          <a:p>
            <a:pPr>
              <a:lnSpc>
                <a:spcPct val="100000"/>
              </a:lnSpc>
              <a:spcBef>
                <a:spcPts val="300"/>
              </a:spcBef>
            </a:pPr>
            <a:r>
              <a:rPr lang="en-US" sz="1200" b="0" dirty="0" smtClean="0">
                <a:solidFill>
                  <a:srgbClr val="800000"/>
                </a:solidFill>
                <a:latin typeface="Menlo" charset="0"/>
              </a:rPr>
              <a:t>   &lt;</a:t>
            </a:r>
            <a:r>
              <a:rPr lang="en-US" sz="1200" b="0" dirty="0">
                <a:solidFill>
                  <a:srgbClr val="800000"/>
                </a:solidFill>
                <a:latin typeface="Menlo" charset="0"/>
              </a:rPr>
              <a:t>li</a:t>
            </a:r>
            <a:r>
              <a:rPr lang="en-US" sz="1200" b="0" dirty="0">
                <a:solidFill>
                  <a:srgbClr val="000000"/>
                </a:solidFill>
                <a:latin typeface="Menlo" charset="0"/>
              </a:rPr>
              <a:t> *</a:t>
            </a:r>
            <a:r>
              <a:rPr lang="en-US" sz="1200" b="0" dirty="0" err="1">
                <a:solidFill>
                  <a:srgbClr val="FF0000"/>
                </a:solidFill>
                <a:latin typeface="Menlo" charset="0"/>
              </a:rPr>
              <a:t>ngFor</a:t>
            </a:r>
            <a:r>
              <a:rPr lang="en-US" sz="1200" b="0" dirty="0">
                <a:solidFill>
                  <a:srgbClr val="000000"/>
                </a:solidFill>
                <a:latin typeface="Menlo" charset="0"/>
              </a:rPr>
              <a:t>=</a:t>
            </a:r>
            <a:r>
              <a:rPr lang="en-US" sz="1200" b="0" dirty="0">
                <a:solidFill>
                  <a:srgbClr val="0000FF"/>
                </a:solidFill>
                <a:latin typeface="Menlo" charset="0"/>
              </a:rPr>
              <a:t>"let item of items"</a:t>
            </a:r>
            <a:r>
              <a:rPr lang="en-US" sz="1200" b="0" dirty="0">
                <a:solidFill>
                  <a:srgbClr val="800000"/>
                </a:solidFill>
                <a:latin typeface="Menlo" charset="0"/>
              </a:rPr>
              <a:t>&gt;</a:t>
            </a:r>
            <a:r>
              <a:rPr lang="en-US" sz="1200" b="0" dirty="0">
                <a:solidFill>
                  <a:srgbClr val="000000"/>
                </a:solidFill>
                <a:latin typeface="Menlo" charset="0"/>
              </a:rPr>
              <a:t>{{item}}</a:t>
            </a:r>
            <a:r>
              <a:rPr lang="en-US" sz="1200" b="0" dirty="0">
                <a:solidFill>
                  <a:srgbClr val="800000"/>
                </a:solidFill>
                <a:latin typeface="Menlo" charset="0"/>
              </a:rPr>
              <a:t>&lt;/li&gt;</a:t>
            </a:r>
            <a:endParaRPr lang="en-US" sz="1200" b="0" dirty="0">
              <a:solidFill>
                <a:srgbClr val="000000"/>
              </a:solidFill>
              <a:latin typeface="Menlo" charset="0"/>
            </a:endParaRPr>
          </a:p>
          <a:p>
            <a:pPr>
              <a:lnSpc>
                <a:spcPct val="100000"/>
              </a:lnSpc>
              <a:spcBef>
                <a:spcPts val="300"/>
              </a:spcBef>
            </a:pPr>
            <a:r>
              <a:rPr lang="en-US" sz="1200" b="0" dirty="0">
                <a:solidFill>
                  <a:srgbClr val="800000"/>
                </a:solidFill>
                <a:latin typeface="Menlo" charset="0"/>
              </a:rPr>
              <a:t>&lt;/</a:t>
            </a:r>
            <a:r>
              <a:rPr lang="en-US" sz="1200" b="0" dirty="0" err="1">
                <a:solidFill>
                  <a:srgbClr val="800000"/>
                </a:solidFill>
                <a:latin typeface="Menlo" charset="0"/>
              </a:rPr>
              <a:t>ul</a:t>
            </a:r>
            <a:r>
              <a:rPr lang="en-US" sz="1200" b="0" dirty="0" smtClean="0">
                <a:solidFill>
                  <a:srgbClr val="800000"/>
                </a:solidFill>
                <a:latin typeface="Menlo" charset="0"/>
              </a:rPr>
              <a:t>&gt;</a:t>
            </a:r>
            <a:endParaRPr lang="en-US" sz="1200" b="0" dirty="0" smtClean="0">
              <a:solidFill>
                <a:srgbClr val="0000FF"/>
              </a:solidFill>
              <a:latin typeface="Menlo" charset="0"/>
            </a:endParaRPr>
          </a:p>
          <a:p>
            <a:pPr>
              <a:lnSpc>
                <a:spcPct val="100000"/>
              </a:lnSpc>
              <a:spcBef>
                <a:spcPts val="300"/>
              </a:spcBef>
            </a:pPr>
            <a:endParaRPr lang="en-US" sz="1200" b="0" dirty="0">
              <a:solidFill>
                <a:srgbClr val="0000FF"/>
              </a:solidFill>
              <a:latin typeface="Menlo" charset="0"/>
            </a:endParaRPr>
          </a:p>
          <a:p>
            <a:pPr>
              <a:lnSpc>
                <a:spcPct val="100000"/>
              </a:lnSpc>
              <a:spcBef>
                <a:spcPts val="300"/>
              </a:spcBef>
            </a:pPr>
            <a:endParaRPr lang="en-US" sz="1200" b="0" dirty="0" smtClean="0">
              <a:solidFill>
                <a:srgbClr val="0000FF"/>
              </a:solidFill>
              <a:latin typeface="Menlo" charset="0"/>
            </a:endParaRPr>
          </a:p>
          <a:p>
            <a:pPr>
              <a:lnSpc>
                <a:spcPct val="100000"/>
              </a:lnSpc>
              <a:spcBef>
                <a:spcPts val="300"/>
              </a:spcBef>
            </a:pPr>
            <a:r>
              <a:rPr lang="en-US" sz="1200" b="0" dirty="0" smtClean="0">
                <a:solidFill>
                  <a:srgbClr val="0000FF"/>
                </a:solidFill>
                <a:latin typeface="Menlo" charset="0"/>
              </a:rPr>
              <a:t>import</a:t>
            </a:r>
            <a:r>
              <a:rPr lang="en-US" sz="1200" b="0" dirty="0" smtClean="0">
                <a:solidFill>
                  <a:srgbClr val="000000"/>
                </a:solidFill>
                <a:latin typeface="Menlo" charset="0"/>
              </a:rPr>
              <a:t> </a:t>
            </a:r>
            <a:r>
              <a:rPr lang="en-US" sz="1200" b="0" dirty="0">
                <a:solidFill>
                  <a:srgbClr val="000000"/>
                </a:solidFill>
                <a:latin typeface="Menlo" charset="0"/>
              </a:rPr>
              <a:t>{ Component } </a:t>
            </a:r>
            <a:r>
              <a:rPr lang="en-US" sz="1200" b="0" dirty="0">
                <a:solidFill>
                  <a:srgbClr val="0000FF"/>
                </a:solidFill>
                <a:latin typeface="Menlo" charset="0"/>
              </a:rPr>
              <a:t>from</a:t>
            </a:r>
            <a:r>
              <a:rPr lang="en-US" sz="1200" b="0" dirty="0">
                <a:solidFill>
                  <a:srgbClr val="000000"/>
                </a:solidFill>
                <a:latin typeface="Menlo" charset="0"/>
              </a:rPr>
              <a:t> </a:t>
            </a:r>
            <a:r>
              <a:rPr lang="en-US" sz="1200" b="0" dirty="0">
                <a:solidFill>
                  <a:srgbClr val="A31515"/>
                </a:solidFill>
                <a:latin typeface="Menlo" charset="0"/>
              </a:rPr>
              <a:t>'@angular/core'</a:t>
            </a:r>
            <a:r>
              <a:rPr lang="en-US" sz="1200" b="0" dirty="0">
                <a:solidFill>
                  <a:srgbClr val="000000"/>
                </a:solidFill>
                <a:latin typeface="Menlo" charset="0"/>
              </a:rPr>
              <a:t>;</a:t>
            </a:r>
          </a:p>
          <a:p>
            <a:pPr>
              <a:lnSpc>
                <a:spcPct val="100000"/>
              </a:lnSpc>
              <a:spcBef>
                <a:spcPts val="300"/>
              </a:spcBef>
            </a:pPr>
            <a:r>
              <a:rPr lang="en-US" sz="1200" b="0" dirty="0">
                <a:solidFill>
                  <a:srgbClr val="000000"/>
                </a:solidFill>
                <a:latin typeface="Menlo" charset="0"/>
              </a:rPr>
              <a:t/>
            </a:r>
            <a:br>
              <a:rPr lang="en-US" sz="1200" b="0" dirty="0">
                <a:solidFill>
                  <a:srgbClr val="000000"/>
                </a:solidFill>
                <a:latin typeface="Menlo" charset="0"/>
              </a:rPr>
            </a:br>
            <a:r>
              <a:rPr lang="en-US" sz="1200" b="0" dirty="0">
                <a:solidFill>
                  <a:srgbClr val="000000"/>
                </a:solidFill>
                <a:latin typeface="Menlo" charset="0"/>
              </a:rPr>
              <a:t>@Component({</a:t>
            </a:r>
          </a:p>
          <a:p>
            <a:pPr>
              <a:lnSpc>
                <a:spcPct val="100000"/>
              </a:lnSpc>
              <a:spcBef>
                <a:spcPts val="300"/>
              </a:spcBef>
            </a:pPr>
            <a:r>
              <a:rPr lang="en-US" sz="1200" b="0" dirty="0" smtClean="0">
                <a:solidFill>
                  <a:srgbClr val="000000"/>
                </a:solidFill>
                <a:latin typeface="Menlo" charset="0"/>
              </a:rPr>
              <a:t>   selector</a:t>
            </a:r>
            <a:r>
              <a:rPr lang="en-US" sz="1200" b="0" dirty="0">
                <a:solidFill>
                  <a:srgbClr val="000000"/>
                </a:solidFill>
                <a:latin typeface="Menlo" charset="0"/>
              </a:rPr>
              <a:t>: </a:t>
            </a:r>
            <a:r>
              <a:rPr lang="en-US" sz="1200" b="0" dirty="0">
                <a:solidFill>
                  <a:srgbClr val="A31515"/>
                </a:solidFill>
                <a:latin typeface="Menlo" charset="0"/>
              </a:rPr>
              <a:t>'my-app'</a:t>
            </a:r>
            <a:r>
              <a:rPr lang="en-US" sz="1200" b="0" dirty="0">
                <a:solidFill>
                  <a:srgbClr val="000000"/>
                </a:solidFill>
                <a:latin typeface="Menlo" charset="0"/>
              </a:rPr>
              <a:t>,</a:t>
            </a:r>
          </a:p>
          <a:p>
            <a:pPr>
              <a:lnSpc>
                <a:spcPct val="100000"/>
              </a:lnSpc>
              <a:spcBef>
                <a:spcPts val="300"/>
              </a:spcBef>
            </a:pPr>
            <a:r>
              <a:rPr lang="en-US" sz="1200" b="0" dirty="0" smtClean="0">
                <a:solidFill>
                  <a:srgbClr val="000000"/>
                </a:solidFill>
                <a:latin typeface="Menlo" charset="0"/>
              </a:rPr>
              <a:t>   </a:t>
            </a:r>
            <a:r>
              <a:rPr lang="en-US" sz="1200" b="0" dirty="0" err="1" smtClean="0">
                <a:solidFill>
                  <a:srgbClr val="000000"/>
                </a:solidFill>
                <a:latin typeface="Menlo" charset="0"/>
              </a:rPr>
              <a:t>templateUrl</a:t>
            </a:r>
            <a:r>
              <a:rPr lang="en-US" sz="1200" b="0" dirty="0">
                <a:solidFill>
                  <a:srgbClr val="000000"/>
                </a:solidFill>
                <a:latin typeface="Menlo" charset="0"/>
              </a:rPr>
              <a:t>: </a:t>
            </a:r>
            <a:r>
              <a:rPr lang="en-US" sz="1200" b="0" dirty="0">
                <a:solidFill>
                  <a:srgbClr val="A31515"/>
                </a:solidFill>
                <a:latin typeface="Menlo" charset="0"/>
              </a:rPr>
              <a:t>'./</a:t>
            </a:r>
            <a:r>
              <a:rPr lang="en-US" sz="1200" b="0" dirty="0" err="1">
                <a:solidFill>
                  <a:srgbClr val="A31515"/>
                </a:solidFill>
                <a:latin typeface="Menlo" charset="0"/>
              </a:rPr>
              <a:t>app.component.html</a:t>
            </a:r>
            <a:r>
              <a:rPr lang="en-US" sz="1200" b="0" dirty="0">
                <a:solidFill>
                  <a:srgbClr val="A31515"/>
                </a:solidFill>
                <a:latin typeface="Menlo" charset="0"/>
              </a:rPr>
              <a:t>'</a:t>
            </a:r>
            <a:endParaRPr lang="en-US" sz="1200" b="0" dirty="0">
              <a:solidFill>
                <a:srgbClr val="000000"/>
              </a:solidFill>
              <a:latin typeface="Menlo" charset="0"/>
            </a:endParaRPr>
          </a:p>
          <a:p>
            <a:pPr>
              <a:lnSpc>
                <a:spcPct val="100000"/>
              </a:lnSpc>
              <a:spcBef>
                <a:spcPts val="300"/>
              </a:spcBef>
            </a:pPr>
            <a:r>
              <a:rPr lang="en-US" sz="1200" b="0" dirty="0">
                <a:solidFill>
                  <a:srgbClr val="000000"/>
                </a:solidFill>
                <a:latin typeface="Menlo" charset="0"/>
              </a:rPr>
              <a:t>})</a:t>
            </a:r>
          </a:p>
          <a:p>
            <a:pPr>
              <a:lnSpc>
                <a:spcPct val="100000"/>
              </a:lnSpc>
              <a:spcBef>
                <a:spcPts val="300"/>
              </a:spcBef>
            </a:pPr>
            <a:r>
              <a:rPr lang="en-US" sz="1200" b="0" dirty="0">
                <a:solidFill>
                  <a:srgbClr val="0000FF"/>
                </a:solidFill>
                <a:latin typeface="Menlo" charset="0"/>
              </a:rPr>
              <a:t>export</a:t>
            </a:r>
            <a:r>
              <a:rPr lang="en-US" sz="1200" b="0" dirty="0">
                <a:solidFill>
                  <a:srgbClr val="000000"/>
                </a:solidFill>
                <a:latin typeface="Menlo" charset="0"/>
              </a:rPr>
              <a:t> </a:t>
            </a:r>
            <a:r>
              <a:rPr lang="en-US" sz="1200" b="0" dirty="0">
                <a:solidFill>
                  <a:srgbClr val="0000FF"/>
                </a:solidFill>
                <a:latin typeface="Menlo" charset="0"/>
              </a:rPr>
              <a:t>class</a:t>
            </a:r>
            <a:r>
              <a:rPr lang="en-US" sz="1200" b="0" dirty="0">
                <a:solidFill>
                  <a:srgbClr val="000000"/>
                </a:solidFill>
                <a:latin typeface="Menlo" charset="0"/>
              </a:rPr>
              <a:t> </a:t>
            </a:r>
            <a:r>
              <a:rPr lang="en-US" sz="1200" b="0" dirty="0" err="1">
                <a:solidFill>
                  <a:srgbClr val="000000"/>
                </a:solidFill>
                <a:latin typeface="Menlo" charset="0"/>
              </a:rPr>
              <a:t>AppComponent</a:t>
            </a:r>
            <a:r>
              <a:rPr lang="en-US" sz="1200" b="0" dirty="0">
                <a:solidFill>
                  <a:srgbClr val="000000"/>
                </a:solidFill>
                <a:latin typeface="Menlo" charset="0"/>
              </a:rPr>
              <a:t> {</a:t>
            </a:r>
          </a:p>
          <a:p>
            <a:pPr>
              <a:lnSpc>
                <a:spcPct val="100000"/>
              </a:lnSpc>
              <a:spcBef>
                <a:spcPts val="300"/>
              </a:spcBef>
            </a:pPr>
            <a:r>
              <a:rPr lang="en-US" sz="1200" b="0" dirty="0" smtClean="0">
                <a:solidFill>
                  <a:srgbClr val="000000"/>
                </a:solidFill>
                <a:latin typeface="Menlo" charset="0"/>
              </a:rPr>
              <a:t>   </a:t>
            </a:r>
            <a:r>
              <a:rPr lang="en-US" sz="1200" b="0" dirty="0" err="1" smtClean="0">
                <a:solidFill>
                  <a:srgbClr val="000000"/>
                </a:solidFill>
                <a:latin typeface="Menlo" charset="0"/>
              </a:rPr>
              <a:t>items:string</a:t>
            </a:r>
            <a:r>
              <a:rPr lang="en-US" sz="1200" b="0" dirty="0">
                <a:solidFill>
                  <a:srgbClr val="000000"/>
                </a:solidFill>
                <a:latin typeface="Menlo" charset="0"/>
              </a:rPr>
              <a:t>[] = [];</a:t>
            </a:r>
          </a:p>
          <a:p>
            <a:pPr>
              <a:lnSpc>
                <a:spcPct val="100000"/>
              </a:lnSpc>
              <a:spcBef>
                <a:spcPts val="300"/>
              </a:spcBef>
            </a:pPr>
            <a:r>
              <a:rPr lang="en-US" sz="1200" b="0" dirty="0" smtClean="0">
                <a:solidFill>
                  <a:srgbClr val="000000"/>
                </a:solidFill>
                <a:latin typeface="Menlo" charset="0"/>
              </a:rPr>
              <a:t>   </a:t>
            </a:r>
            <a:r>
              <a:rPr lang="en-US" sz="1200" b="0" dirty="0" err="1" smtClean="0">
                <a:solidFill>
                  <a:srgbClr val="000000"/>
                </a:solidFill>
                <a:latin typeface="Menlo" charset="0"/>
              </a:rPr>
              <a:t>title:string</a:t>
            </a:r>
            <a:r>
              <a:rPr lang="en-US" sz="1200" b="0" dirty="0" smtClean="0">
                <a:solidFill>
                  <a:srgbClr val="000000"/>
                </a:solidFill>
                <a:latin typeface="Menlo" charset="0"/>
              </a:rPr>
              <a:t> </a:t>
            </a:r>
            <a:r>
              <a:rPr lang="en-US" sz="1200" b="0" dirty="0">
                <a:solidFill>
                  <a:srgbClr val="000000"/>
                </a:solidFill>
                <a:latin typeface="Menlo" charset="0"/>
              </a:rPr>
              <a:t>= </a:t>
            </a:r>
            <a:r>
              <a:rPr lang="en-US" sz="1200" b="0" dirty="0">
                <a:solidFill>
                  <a:srgbClr val="A31515"/>
                </a:solidFill>
                <a:latin typeface="Menlo" charset="0"/>
              </a:rPr>
              <a:t>"Hello World"</a:t>
            </a:r>
            <a:r>
              <a:rPr lang="en-US" sz="1200" b="0" dirty="0">
                <a:solidFill>
                  <a:srgbClr val="000000"/>
                </a:solidFill>
                <a:latin typeface="Menlo" charset="0"/>
              </a:rPr>
              <a:t>;</a:t>
            </a:r>
          </a:p>
          <a:p>
            <a:pPr>
              <a:lnSpc>
                <a:spcPct val="100000"/>
              </a:lnSpc>
              <a:spcBef>
                <a:spcPts val="300"/>
              </a:spcBef>
            </a:pPr>
            <a:r>
              <a:rPr lang="en-US" sz="1200" b="0" dirty="0">
                <a:solidFill>
                  <a:srgbClr val="000000"/>
                </a:solidFill>
                <a:latin typeface="Menlo" charset="0"/>
              </a:rPr>
              <a:t/>
            </a:r>
            <a:br>
              <a:rPr lang="en-US" sz="1200" b="0" dirty="0">
                <a:solidFill>
                  <a:srgbClr val="000000"/>
                </a:solidFill>
                <a:latin typeface="Menlo" charset="0"/>
              </a:rPr>
            </a:br>
            <a:r>
              <a:rPr lang="en-US" sz="1200" b="0" dirty="0" smtClean="0">
                <a:solidFill>
                  <a:srgbClr val="000000"/>
                </a:solidFill>
                <a:latin typeface="Menlo" charset="0"/>
              </a:rPr>
              <a:t>   </a:t>
            </a:r>
            <a:r>
              <a:rPr lang="en-US" sz="1200" b="0" dirty="0" smtClean="0">
                <a:solidFill>
                  <a:srgbClr val="0000FF"/>
                </a:solidFill>
                <a:latin typeface="Menlo" charset="0"/>
              </a:rPr>
              <a:t>constructor</a:t>
            </a:r>
            <a:r>
              <a:rPr lang="en-US" sz="1200" b="0" dirty="0">
                <a:solidFill>
                  <a:srgbClr val="000000"/>
                </a:solidFill>
                <a:latin typeface="Menlo" charset="0"/>
              </a:rPr>
              <a:t>() { </a:t>
            </a:r>
            <a:r>
              <a:rPr lang="en-US" sz="1200" b="0" dirty="0" smtClean="0">
                <a:solidFill>
                  <a:srgbClr val="000000"/>
                </a:solidFill>
                <a:latin typeface="Menlo" charset="0"/>
              </a:rPr>
              <a:t>}</a:t>
            </a:r>
          </a:p>
          <a:p>
            <a:pPr>
              <a:lnSpc>
                <a:spcPct val="100000"/>
              </a:lnSpc>
              <a:spcBef>
                <a:spcPts val="300"/>
              </a:spcBef>
            </a:pPr>
            <a:endParaRPr lang="en-US" sz="1200" b="0" dirty="0">
              <a:solidFill>
                <a:srgbClr val="000000"/>
              </a:solidFill>
              <a:latin typeface="Menlo" charset="0"/>
            </a:endParaRPr>
          </a:p>
          <a:p>
            <a:pPr>
              <a:lnSpc>
                <a:spcPct val="100000"/>
              </a:lnSpc>
              <a:spcBef>
                <a:spcPts val="300"/>
              </a:spcBef>
            </a:pPr>
            <a:r>
              <a:rPr lang="en-US" sz="1200" b="0" dirty="0" smtClean="0">
                <a:solidFill>
                  <a:srgbClr val="000000"/>
                </a:solidFill>
                <a:latin typeface="Menlo" charset="0"/>
              </a:rPr>
              <a:t>   add(</a:t>
            </a:r>
            <a:r>
              <a:rPr lang="en-US" sz="1200" b="0" dirty="0" err="1" smtClean="0">
                <a:solidFill>
                  <a:srgbClr val="000000"/>
                </a:solidFill>
                <a:latin typeface="Menlo" charset="0"/>
              </a:rPr>
              <a:t>newItem:string</a:t>
            </a:r>
            <a:r>
              <a:rPr lang="en-US" sz="1200" b="0" dirty="0">
                <a:solidFill>
                  <a:srgbClr val="000000"/>
                </a:solidFill>
                <a:latin typeface="Menlo" charset="0"/>
              </a:rPr>
              <a:t>) {</a:t>
            </a:r>
          </a:p>
          <a:p>
            <a:pPr>
              <a:lnSpc>
                <a:spcPct val="100000"/>
              </a:lnSpc>
              <a:spcBef>
                <a:spcPts val="300"/>
              </a:spcBef>
            </a:pPr>
            <a:r>
              <a:rPr lang="en-US" sz="1200" b="0" dirty="0" smtClean="0">
                <a:solidFill>
                  <a:srgbClr val="0000FF"/>
                </a:solidFill>
                <a:latin typeface="Menlo" charset="0"/>
              </a:rPr>
              <a:t>      </a:t>
            </a:r>
            <a:r>
              <a:rPr lang="en-US" sz="1200" b="0" dirty="0" err="1" smtClean="0">
                <a:solidFill>
                  <a:srgbClr val="0000FF"/>
                </a:solidFill>
                <a:latin typeface="Menlo" charset="0"/>
              </a:rPr>
              <a:t>this</a:t>
            </a:r>
            <a:r>
              <a:rPr lang="en-US" sz="1200" b="0" dirty="0" err="1" smtClean="0">
                <a:solidFill>
                  <a:srgbClr val="000000"/>
                </a:solidFill>
                <a:latin typeface="Menlo" charset="0"/>
              </a:rPr>
              <a:t>.items.unshift</a:t>
            </a:r>
            <a:r>
              <a:rPr lang="en-US" sz="1200" b="0" dirty="0" smtClean="0">
                <a:solidFill>
                  <a:srgbClr val="000000"/>
                </a:solidFill>
                <a:latin typeface="Menlo" charset="0"/>
              </a:rPr>
              <a:t>(</a:t>
            </a:r>
            <a:r>
              <a:rPr lang="en-US" sz="1200" b="0" dirty="0" err="1" smtClean="0">
                <a:solidFill>
                  <a:srgbClr val="000000"/>
                </a:solidFill>
                <a:latin typeface="Menlo" charset="0"/>
              </a:rPr>
              <a:t>newItem</a:t>
            </a:r>
            <a:r>
              <a:rPr lang="en-US" sz="1200" b="0" dirty="0">
                <a:solidFill>
                  <a:srgbClr val="000000"/>
                </a:solidFill>
                <a:latin typeface="Menlo" charset="0"/>
              </a:rPr>
              <a:t>);</a:t>
            </a:r>
          </a:p>
          <a:p>
            <a:pPr>
              <a:lnSpc>
                <a:spcPct val="100000"/>
              </a:lnSpc>
              <a:spcBef>
                <a:spcPts val="300"/>
              </a:spcBef>
            </a:pPr>
            <a:r>
              <a:rPr lang="en-US" sz="1200" b="0" dirty="0" smtClean="0">
                <a:solidFill>
                  <a:srgbClr val="000000"/>
                </a:solidFill>
                <a:latin typeface="Menlo" charset="0"/>
              </a:rPr>
              <a:t>   }</a:t>
            </a:r>
            <a:endParaRPr lang="en-US" sz="1200" b="0" dirty="0">
              <a:solidFill>
                <a:srgbClr val="000000"/>
              </a:solidFill>
              <a:latin typeface="Menlo" charset="0"/>
            </a:endParaRPr>
          </a:p>
          <a:p>
            <a:pPr>
              <a:lnSpc>
                <a:spcPct val="100000"/>
              </a:lnSpc>
              <a:spcBef>
                <a:spcPts val="300"/>
              </a:spcBef>
            </a:pPr>
            <a:r>
              <a:rPr lang="en-US" sz="1200" b="0" dirty="0">
                <a:solidFill>
                  <a:srgbClr val="000000"/>
                </a:solidFill>
                <a:latin typeface="Menlo" charset="0"/>
              </a:rPr>
              <a:t>}</a:t>
            </a:r>
            <a:endParaRPr lang="en-US" sz="1200" b="0" dirty="0">
              <a:solidFill>
                <a:srgbClr val="000000"/>
              </a:solidFill>
              <a:effectLst/>
              <a:latin typeface="Menlo" charset="0"/>
            </a:endParaRPr>
          </a:p>
        </p:txBody>
      </p:sp>
    </p:spTree>
    <p:extLst>
      <p:ext uri="{BB962C8B-B14F-4D97-AF65-F5344CB8AC3E}">
        <p14:creationId xmlns:p14="http://schemas.microsoft.com/office/powerpoint/2010/main" val="15496394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add-ins with Angular  </a:t>
            </a:r>
            <a:r>
              <a:rPr lang="mr-IN" dirty="0"/>
              <a:t>–</a:t>
            </a:r>
            <a:r>
              <a:rPr lang="en-US" dirty="0"/>
              <a:t> Project Setup</a:t>
            </a:r>
            <a:endParaRPr lang="en-US" dirty="0"/>
          </a:p>
        </p:txBody>
      </p:sp>
      <p:sp>
        <p:nvSpPr>
          <p:cNvPr id="2" name="Text Placeholder 1"/>
          <p:cNvSpPr>
            <a:spLocks noGrp="1"/>
          </p:cNvSpPr>
          <p:nvPr>
            <p:ph type="body" sz="quarter" idx="11"/>
          </p:nvPr>
        </p:nvSpPr>
        <p:spPr>
          <a:xfrm>
            <a:off x="465138" y="2005456"/>
            <a:ext cx="5653087" cy="2693045"/>
          </a:xfrm>
        </p:spPr>
        <p:txBody>
          <a:bodyPr/>
          <a:lstStyle/>
          <a:p>
            <a:r>
              <a:rPr lang="en-US" dirty="0" smtClean="0"/>
              <a:t>New Projects</a:t>
            </a:r>
          </a:p>
          <a:p>
            <a:pPr marL="285750" lvl="1" indent="-285750">
              <a:buFont typeface="Arial" charset="0"/>
              <a:buChar char="•"/>
            </a:pPr>
            <a:r>
              <a:rPr lang="en-US" dirty="0" smtClean="0"/>
              <a:t>Leverage the Angular CLI to provision a new Angular application</a:t>
            </a:r>
          </a:p>
          <a:p>
            <a:pPr marL="285750" lvl="1" indent="-285750">
              <a:buFont typeface="Arial" charset="0"/>
              <a:buChar char="•"/>
            </a:pPr>
            <a:r>
              <a:rPr lang="en-US" dirty="0" smtClean="0"/>
              <a:t>Use the Office Yeoman generator to provision the add-in manifest</a:t>
            </a:r>
          </a:p>
          <a:p>
            <a:pPr marL="285750" lvl="1" indent="-285750">
              <a:buFont typeface="Arial" charset="0"/>
              <a:buChar char="•"/>
            </a:pPr>
            <a:r>
              <a:rPr lang="en-US" dirty="0" smtClean="0"/>
              <a:t>Add dependencies to </a:t>
            </a:r>
            <a:r>
              <a:rPr lang="en-US" dirty="0" err="1" smtClean="0"/>
              <a:t>Office.js</a:t>
            </a:r>
            <a:r>
              <a:rPr lang="en-US" dirty="0" smtClean="0"/>
              <a:t> and the Office UI Fabric via </a:t>
            </a:r>
            <a:r>
              <a:rPr lang="en-US" dirty="0" err="1" smtClean="0"/>
              <a:t>package.json</a:t>
            </a:r>
            <a:r>
              <a:rPr lang="en-US" dirty="0" smtClean="0"/>
              <a:t> and </a:t>
            </a:r>
            <a:r>
              <a:rPr lang="en-US" dirty="0" err="1" smtClean="0"/>
              <a:t>npm</a:t>
            </a:r>
            <a:endParaRPr lang="en-US" dirty="0" smtClean="0"/>
          </a:p>
          <a:p>
            <a:pPr marL="285750" lvl="1" indent="-285750">
              <a:buFont typeface="Arial" charset="0"/>
              <a:buChar char="•"/>
            </a:pPr>
            <a:r>
              <a:rPr lang="en-US" dirty="0" smtClean="0"/>
              <a:t>Update the serve script (in </a:t>
            </a:r>
            <a:r>
              <a:rPr lang="en-US" dirty="0" err="1" smtClean="0"/>
              <a:t>package.json</a:t>
            </a:r>
            <a:r>
              <a:rPr lang="en-US" dirty="0" smtClean="0"/>
              <a:t>) to use SSL and port 3000 (default port in the manifest the Office Yeoman generator created)</a:t>
            </a:r>
          </a:p>
          <a:p>
            <a:pPr marL="285750" lvl="1" indent="-285750">
              <a:buFont typeface="Arial" charset="0"/>
              <a:buChar char="•"/>
            </a:pPr>
            <a:r>
              <a:rPr lang="en-US" dirty="0" smtClean="0"/>
              <a:t>Update the </a:t>
            </a:r>
            <a:r>
              <a:rPr lang="en-US" dirty="0" err="1" smtClean="0"/>
              <a:t>app.module.ts</a:t>
            </a:r>
            <a:r>
              <a:rPr lang="en-US" dirty="0" smtClean="0"/>
              <a:t> to bootstrap the app inside </a:t>
            </a:r>
            <a:r>
              <a:rPr lang="en-US" dirty="0" err="1" smtClean="0"/>
              <a:t>Office.initialize</a:t>
            </a:r>
            <a:endParaRPr lang="en-US" dirty="0" smtClean="0"/>
          </a:p>
          <a:p>
            <a:pPr marL="285750" lvl="1" indent="-285750">
              <a:buFont typeface="Arial" charset="0"/>
              <a:buChar char="•"/>
            </a:pPr>
            <a:r>
              <a:rPr lang="en-US" dirty="0" smtClean="0"/>
              <a:t>Add </a:t>
            </a:r>
            <a:r>
              <a:rPr lang="en-US" dirty="0" err="1" smtClean="0"/>
              <a:t>office.js</a:t>
            </a:r>
            <a:r>
              <a:rPr lang="en-US" dirty="0" smtClean="0"/>
              <a:t> and Office UI Fabric references to </a:t>
            </a:r>
            <a:r>
              <a:rPr lang="en-US" dirty="0" err="1" smtClean="0"/>
              <a:t>index.html</a:t>
            </a:r>
            <a:r>
              <a:rPr lang="en-US" dirty="0" smtClean="0"/>
              <a:t> (or make modifications to include them in the </a:t>
            </a:r>
            <a:r>
              <a:rPr lang="en-US" dirty="0" err="1" smtClean="0"/>
              <a:t>webpack</a:t>
            </a:r>
            <a:r>
              <a:rPr lang="en-US" dirty="0" smtClean="0"/>
              <a:t> </a:t>
            </a:r>
            <a:r>
              <a:rPr lang="en-US" dirty="0" err="1" smtClean="0"/>
              <a:t>config</a:t>
            </a:r>
            <a:r>
              <a:rPr lang="en-US" dirty="0" smtClean="0"/>
              <a:t>)</a:t>
            </a:r>
            <a:endParaRPr lang="en-US" dirty="0"/>
          </a:p>
        </p:txBody>
      </p:sp>
      <p:sp>
        <p:nvSpPr>
          <p:cNvPr id="4" name="Text Placeholder 3"/>
          <p:cNvSpPr>
            <a:spLocks noGrp="1"/>
          </p:cNvSpPr>
          <p:nvPr>
            <p:ph type="body" sz="quarter" idx="12"/>
          </p:nvPr>
        </p:nvSpPr>
        <p:spPr>
          <a:xfrm>
            <a:off x="6354763" y="1995296"/>
            <a:ext cx="5653087" cy="2398092"/>
          </a:xfrm>
        </p:spPr>
        <p:txBody>
          <a:bodyPr/>
          <a:lstStyle/>
          <a:p>
            <a:r>
              <a:rPr lang="en-US" dirty="0" smtClean="0"/>
              <a:t>Existing Projects</a:t>
            </a:r>
          </a:p>
          <a:p>
            <a:pPr marL="285750" lvl="1" indent="-285750">
              <a:buFont typeface="Arial" charset="0"/>
              <a:buChar char="•"/>
            </a:pPr>
            <a:r>
              <a:rPr lang="en-US" dirty="0" smtClean="0"/>
              <a:t>Run the Office Yeoman generator to provision the add-in manifest</a:t>
            </a:r>
          </a:p>
          <a:p>
            <a:pPr marL="285750" lvl="1" indent="-285750">
              <a:buFont typeface="Arial" charset="0"/>
              <a:buChar char="•"/>
            </a:pPr>
            <a:r>
              <a:rPr lang="en-US" dirty="0"/>
              <a:t>Add dependencies to </a:t>
            </a:r>
            <a:r>
              <a:rPr lang="en-US" dirty="0" err="1"/>
              <a:t>Office.js</a:t>
            </a:r>
            <a:r>
              <a:rPr lang="en-US" dirty="0"/>
              <a:t> and the Office UI Fabric </a:t>
            </a:r>
            <a:r>
              <a:rPr lang="en-US" dirty="0" smtClean="0"/>
              <a:t>via </a:t>
            </a:r>
            <a:r>
              <a:rPr lang="en-US" dirty="0" err="1" smtClean="0"/>
              <a:t>package.json</a:t>
            </a:r>
            <a:r>
              <a:rPr lang="en-US" dirty="0" smtClean="0"/>
              <a:t> and </a:t>
            </a:r>
            <a:r>
              <a:rPr lang="en-US" dirty="0" err="1" smtClean="0"/>
              <a:t>npm</a:t>
            </a:r>
            <a:endParaRPr lang="en-US" dirty="0" smtClean="0"/>
          </a:p>
          <a:p>
            <a:pPr marL="285750" lvl="1" indent="-285750">
              <a:buFont typeface="Arial" charset="0"/>
              <a:buChar char="•"/>
            </a:pPr>
            <a:r>
              <a:rPr lang="en-US" dirty="0" smtClean="0"/>
              <a:t>Convert the application to run with SSL (varies by project)</a:t>
            </a:r>
          </a:p>
          <a:p>
            <a:pPr marL="285750" lvl="1" indent="-285750">
              <a:buFont typeface="Arial" charset="0"/>
              <a:buChar char="•"/>
            </a:pPr>
            <a:r>
              <a:rPr lang="en-US" dirty="0" smtClean="0"/>
              <a:t>Update the module used for Office to </a:t>
            </a:r>
            <a:r>
              <a:rPr lang="en-US" dirty="0" err="1" smtClean="0"/>
              <a:t>boostrap</a:t>
            </a:r>
            <a:r>
              <a:rPr lang="en-US" dirty="0" smtClean="0"/>
              <a:t> Angular from within </a:t>
            </a:r>
            <a:r>
              <a:rPr lang="en-US" dirty="0" err="1" smtClean="0"/>
              <a:t>Office.initialize</a:t>
            </a:r>
            <a:endParaRPr lang="en-US" dirty="0" smtClean="0"/>
          </a:p>
          <a:p>
            <a:pPr marL="285750" lvl="1" indent="-285750">
              <a:buFont typeface="Arial" charset="0"/>
              <a:buChar char="•"/>
            </a:pPr>
            <a:r>
              <a:rPr lang="en-US" dirty="0"/>
              <a:t>Add </a:t>
            </a:r>
            <a:r>
              <a:rPr lang="en-US" dirty="0" err="1"/>
              <a:t>office.js</a:t>
            </a:r>
            <a:r>
              <a:rPr lang="en-US" dirty="0"/>
              <a:t> and Office UI Fabric references to </a:t>
            </a:r>
            <a:r>
              <a:rPr lang="en-US" dirty="0" smtClean="0"/>
              <a:t>the markup page(s) (or </a:t>
            </a:r>
            <a:r>
              <a:rPr lang="en-US" dirty="0"/>
              <a:t>make modifications to include them in the </a:t>
            </a:r>
            <a:r>
              <a:rPr lang="en-US" dirty="0" err="1"/>
              <a:t>webpack</a:t>
            </a:r>
            <a:r>
              <a:rPr lang="en-US" dirty="0"/>
              <a:t> </a:t>
            </a:r>
            <a:r>
              <a:rPr lang="en-US" dirty="0" err="1"/>
              <a:t>config</a:t>
            </a:r>
            <a:r>
              <a:rPr lang="en-US" dirty="0" smtClean="0"/>
              <a:t>)</a:t>
            </a:r>
            <a:endParaRPr lang="en-US" dirty="0"/>
          </a:p>
        </p:txBody>
      </p:sp>
    </p:spTree>
    <p:extLst>
      <p:ext uri="{BB962C8B-B14F-4D97-AF65-F5344CB8AC3E}">
        <p14:creationId xmlns:p14="http://schemas.microsoft.com/office/powerpoint/2010/main" val="1868725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Office.initialize</a:t>
            </a:r>
            <a:r>
              <a:rPr lang="en-US" dirty="0" smtClean="0"/>
              <a:t> and Angular</a:t>
            </a:r>
            <a:endParaRPr lang="en-US" dirty="0"/>
          </a:p>
        </p:txBody>
      </p:sp>
      <p:sp>
        <p:nvSpPr>
          <p:cNvPr id="3" name="Rectangle 2"/>
          <p:cNvSpPr/>
          <p:nvPr/>
        </p:nvSpPr>
        <p:spPr bwMode="auto">
          <a:xfrm>
            <a:off x="0" y="1196789"/>
            <a:ext cx="12436475" cy="5797736"/>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3200" dirty="0" smtClean="0">
                <a:solidFill>
                  <a:srgbClr val="008000"/>
                </a:solidFill>
                <a:latin typeface="Menlo" charset="0"/>
              </a:rPr>
              <a:t>// Bootstrap Angular inside </a:t>
            </a:r>
            <a:r>
              <a:rPr lang="en-US" sz="3200" dirty="0" err="1" smtClean="0">
                <a:solidFill>
                  <a:srgbClr val="008000"/>
                </a:solidFill>
                <a:latin typeface="Menlo" charset="0"/>
              </a:rPr>
              <a:t>Office.initialize</a:t>
            </a:r>
            <a:endParaRPr lang="en-US" sz="3200" dirty="0">
              <a:solidFill>
                <a:srgbClr val="000000"/>
              </a:solidFill>
              <a:latin typeface="Menlo" charset="0"/>
            </a:endParaRPr>
          </a:p>
          <a:p>
            <a:r>
              <a:rPr lang="en-US" sz="3200" dirty="0" err="1">
                <a:solidFill>
                  <a:srgbClr val="000000"/>
                </a:solidFill>
                <a:latin typeface="Menlo" charset="0"/>
              </a:rPr>
              <a:t>Office.initialize</a:t>
            </a:r>
            <a:r>
              <a:rPr lang="en-US" sz="3200" dirty="0">
                <a:solidFill>
                  <a:srgbClr val="000000"/>
                </a:solidFill>
                <a:latin typeface="Menlo" charset="0"/>
              </a:rPr>
              <a:t> = </a:t>
            </a:r>
            <a:r>
              <a:rPr lang="en-US" sz="3200" dirty="0">
                <a:solidFill>
                  <a:srgbClr val="0000FF"/>
                </a:solidFill>
                <a:latin typeface="Menlo" charset="0"/>
              </a:rPr>
              <a:t>function</a:t>
            </a:r>
            <a:r>
              <a:rPr lang="en-US" sz="3200" dirty="0">
                <a:solidFill>
                  <a:srgbClr val="000000"/>
                </a:solidFill>
                <a:latin typeface="Menlo" charset="0"/>
              </a:rPr>
              <a:t> () {</a:t>
            </a:r>
          </a:p>
          <a:p>
            <a:r>
              <a:rPr lang="en-US" sz="3200" dirty="0" smtClean="0">
                <a:solidFill>
                  <a:srgbClr val="000000"/>
                </a:solidFill>
                <a:latin typeface="Menlo" charset="0"/>
              </a:rPr>
              <a:t>	</a:t>
            </a:r>
            <a:r>
              <a:rPr lang="en-US" sz="3200" dirty="0" err="1" smtClean="0">
                <a:solidFill>
                  <a:srgbClr val="000000"/>
                </a:solidFill>
                <a:latin typeface="Menlo" charset="0"/>
              </a:rPr>
              <a:t>platformBrowserDynamic</a:t>
            </a:r>
            <a:r>
              <a:rPr lang="en-US" sz="3200" dirty="0" smtClean="0">
                <a:solidFill>
                  <a:srgbClr val="000000"/>
                </a:solidFill>
                <a:latin typeface="Menlo" charset="0"/>
              </a:rPr>
              <a:t>()</a:t>
            </a:r>
          </a:p>
          <a:p>
            <a:r>
              <a:rPr lang="en-US" sz="3200" dirty="0">
                <a:solidFill>
                  <a:srgbClr val="000000"/>
                </a:solidFill>
                <a:latin typeface="Menlo" charset="0"/>
              </a:rPr>
              <a:t>	</a:t>
            </a:r>
            <a:r>
              <a:rPr lang="en-US" sz="3200" dirty="0" smtClean="0">
                <a:solidFill>
                  <a:srgbClr val="000000"/>
                </a:solidFill>
                <a:latin typeface="Menlo" charset="0"/>
              </a:rPr>
              <a:t>	.</a:t>
            </a:r>
            <a:r>
              <a:rPr lang="en-US" sz="3200" dirty="0" err="1">
                <a:solidFill>
                  <a:srgbClr val="000000"/>
                </a:solidFill>
                <a:latin typeface="Menlo" charset="0"/>
              </a:rPr>
              <a:t>bootstrapModule</a:t>
            </a:r>
            <a:r>
              <a:rPr lang="en-US" sz="3200" dirty="0">
                <a:solidFill>
                  <a:srgbClr val="000000"/>
                </a:solidFill>
                <a:latin typeface="Menlo" charset="0"/>
              </a:rPr>
              <a:t>(</a:t>
            </a:r>
            <a:r>
              <a:rPr lang="en-US" sz="3200" dirty="0" err="1">
                <a:solidFill>
                  <a:srgbClr val="000000"/>
                </a:solidFill>
                <a:latin typeface="Menlo" charset="0"/>
              </a:rPr>
              <a:t>AppModule</a:t>
            </a:r>
            <a:r>
              <a:rPr lang="en-US" sz="3200" dirty="0">
                <a:solidFill>
                  <a:srgbClr val="000000"/>
                </a:solidFill>
                <a:latin typeface="Menlo" charset="0"/>
              </a:rPr>
              <a:t>)</a:t>
            </a:r>
          </a:p>
          <a:p>
            <a:r>
              <a:rPr lang="en-US" sz="3200" dirty="0" smtClean="0">
                <a:solidFill>
                  <a:srgbClr val="000000"/>
                </a:solidFill>
                <a:latin typeface="Menlo" charset="0"/>
              </a:rPr>
              <a:t>		.</a:t>
            </a:r>
            <a:r>
              <a:rPr lang="en-US" sz="3200" dirty="0">
                <a:solidFill>
                  <a:srgbClr val="000000"/>
                </a:solidFill>
                <a:latin typeface="Menlo" charset="0"/>
              </a:rPr>
              <a:t>catch(err </a:t>
            </a:r>
            <a:r>
              <a:rPr lang="en-US" sz="3200" dirty="0">
                <a:solidFill>
                  <a:srgbClr val="0000FF"/>
                </a:solidFill>
                <a:latin typeface="Menlo" charset="0"/>
              </a:rPr>
              <a:t>=&gt;</a:t>
            </a:r>
            <a:r>
              <a:rPr lang="en-US" sz="3200" dirty="0">
                <a:solidFill>
                  <a:srgbClr val="000000"/>
                </a:solidFill>
                <a:latin typeface="Menlo" charset="0"/>
              </a:rPr>
              <a:t> </a:t>
            </a:r>
            <a:r>
              <a:rPr lang="en-US" sz="3200" dirty="0" err="1">
                <a:solidFill>
                  <a:srgbClr val="000000"/>
                </a:solidFill>
                <a:latin typeface="Menlo" charset="0"/>
              </a:rPr>
              <a:t>console.log</a:t>
            </a:r>
            <a:r>
              <a:rPr lang="en-US" sz="3200" dirty="0">
                <a:solidFill>
                  <a:srgbClr val="000000"/>
                </a:solidFill>
                <a:latin typeface="Menlo" charset="0"/>
              </a:rPr>
              <a:t>(err));</a:t>
            </a:r>
          </a:p>
          <a:p>
            <a:r>
              <a:rPr lang="en-US" sz="3200" dirty="0">
                <a:solidFill>
                  <a:srgbClr val="000000"/>
                </a:solidFill>
                <a:latin typeface="Menlo" charset="0"/>
              </a:rPr>
              <a:t>}</a:t>
            </a:r>
            <a:endParaRPr lang="en-US" sz="3200" b="0" dirty="0">
              <a:solidFill>
                <a:srgbClr val="000000"/>
              </a:solidFill>
              <a:effectLst/>
              <a:latin typeface="Menlo" charset="0"/>
            </a:endParaRPr>
          </a:p>
        </p:txBody>
      </p:sp>
    </p:spTree>
    <p:extLst>
      <p:ext uri="{BB962C8B-B14F-4D97-AF65-F5344CB8AC3E}">
        <p14:creationId xmlns:p14="http://schemas.microsoft.com/office/powerpoint/2010/main" val="1243929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add-ins with </a:t>
            </a:r>
            <a:r>
              <a:rPr lang="en-US" dirty="0" smtClean="0"/>
              <a:t>Angular </a:t>
            </a:r>
            <a:r>
              <a:rPr lang="mr-IN" dirty="0" smtClean="0"/>
              <a:t>–</a:t>
            </a:r>
            <a:r>
              <a:rPr lang="en-US" dirty="0" smtClean="0"/>
              <a:t> Office UI Fabric</a:t>
            </a:r>
            <a:endParaRPr lang="en-US" dirty="0"/>
          </a:p>
        </p:txBody>
      </p:sp>
      <p:sp>
        <p:nvSpPr>
          <p:cNvPr id="2" name="Text Placeholder 1"/>
          <p:cNvSpPr>
            <a:spLocks noGrp="1"/>
          </p:cNvSpPr>
          <p:nvPr>
            <p:ph type="body" sz="quarter" idx="11"/>
          </p:nvPr>
        </p:nvSpPr>
        <p:spPr>
          <a:xfrm>
            <a:off x="465138" y="2005456"/>
            <a:ext cx="5653087" cy="3565079"/>
          </a:xfrm>
        </p:spPr>
        <p:txBody>
          <a:bodyPr/>
          <a:lstStyle/>
          <a:p>
            <a:r>
              <a:rPr lang="en-US" dirty="0" smtClean="0"/>
              <a:t>Office UI Fabric React</a:t>
            </a:r>
          </a:p>
          <a:p>
            <a:pPr marL="285750" lvl="1" indent="-285750">
              <a:buFont typeface="Arial" charset="0"/>
              <a:buChar char="•"/>
            </a:pPr>
            <a:r>
              <a:rPr lang="en-US" dirty="0" smtClean="0"/>
              <a:t>Includes 40+ robust and up-to-date </a:t>
            </a:r>
            <a:r>
              <a:rPr lang="en-US" dirty="0"/>
              <a:t>components built with the React framework</a:t>
            </a:r>
            <a:endParaRPr lang="en-US" dirty="0" smtClean="0"/>
          </a:p>
          <a:p>
            <a:pPr marL="285750" lvl="1" indent="-285750">
              <a:buFont typeface="Arial" charset="0"/>
              <a:buChar char="•"/>
            </a:pPr>
            <a:r>
              <a:rPr lang="en-US" dirty="0" smtClean="0"/>
              <a:t>Cannot be directly integrated into Angular, but you can wrap Fabric components in an Angular component</a:t>
            </a:r>
          </a:p>
          <a:p>
            <a:pPr marL="285750" lvl="1" indent="-285750">
              <a:buFont typeface="Arial" charset="0"/>
              <a:buChar char="•"/>
            </a:pPr>
            <a:r>
              <a:rPr lang="en-US" dirty="0" smtClean="0"/>
              <a:t>Angular community built Office UI Fabric directives for </a:t>
            </a:r>
            <a:r>
              <a:rPr lang="en-US" dirty="0"/>
              <a:t>AngularJS (http://</a:t>
            </a:r>
            <a:r>
              <a:rPr lang="en-US" dirty="0" err="1"/>
              <a:t>ngofficeuifabric.com</a:t>
            </a:r>
            <a:r>
              <a:rPr lang="en-US" dirty="0"/>
              <a:t>/) </a:t>
            </a:r>
            <a:r>
              <a:rPr lang="en-US" dirty="0" smtClean="0"/>
              <a:t>but these don’t immediately port over to Angular</a:t>
            </a:r>
          </a:p>
          <a:p>
            <a:r>
              <a:rPr lang="en-US" dirty="0" smtClean="0"/>
              <a:t>Office UI Fabric Core</a:t>
            </a:r>
          </a:p>
          <a:p>
            <a:pPr marL="285750" lvl="1" indent="-285750">
              <a:buFont typeface="Arial" charset="0"/>
              <a:buChar char="•"/>
            </a:pPr>
            <a:r>
              <a:rPr lang="en-US" dirty="0" smtClean="0"/>
              <a:t>Includes </a:t>
            </a:r>
            <a:r>
              <a:rPr lang="en-US" dirty="0"/>
              <a:t>styles, icons, typography, brand icons, colors, grids, and more.</a:t>
            </a:r>
          </a:p>
          <a:p>
            <a:pPr lvl="1"/>
            <a:endParaRPr lang="en-US" dirty="0" smtClean="0"/>
          </a:p>
          <a:p>
            <a:pPr marL="285750" lvl="1" indent="-285750">
              <a:buFont typeface="Arial" charset="0"/>
              <a:buChar char="•"/>
            </a:pPr>
            <a:endParaRPr lang="en-US" dirty="0" smtClean="0"/>
          </a:p>
          <a:p>
            <a:pPr marL="285750" lvl="1"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6709426" y="2005456"/>
            <a:ext cx="5288899" cy="3748249"/>
          </a:xfrm>
          <a:prstGeom prst="rect">
            <a:avLst/>
          </a:prstGeom>
        </p:spPr>
      </p:pic>
    </p:spTree>
    <p:extLst>
      <p:ext uri="{BB962C8B-B14F-4D97-AF65-F5344CB8AC3E}">
        <p14:creationId xmlns:p14="http://schemas.microsoft.com/office/powerpoint/2010/main" val="76403968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2198</Words>
  <Application>Microsoft Macintosh PowerPoint</Application>
  <PresentationFormat>Custom</PresentationFormat>
  <Paragraphs>207</Paragraphs>
  <Slides>15</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Consolas</vt:lpstr>
      <vt:lpstr>Mangal</vt:lpstr>
      <vt:lpstr>Menlo</vt:lpstr>
      <vt:lpstr>Segoe UI</vt:lpstr>
      <vt:lpstr>Segoe UI Light</vt:lpstr>
      <vt:lpstr>Segoe UI Semibold</vt:lpstr>
      <vt:lpstr>Segoe UI Semilight</vt:lpstr>
      <vt:lpstr>Wingdings</vt:lpstr>
      <vt:lpstr>Arial</vt:lpstr>
      <vt:lpstr>Office 365 PPT Template - 2017</vt:lpstr>
      <vt:lpstr>3-50088_Microsoft_Inspire_Template</vt:lpstr>
      <vt:lpstr>Build an Office add-in using modern JavaScript tools and techniques</vt:lpstr>
      <vt:lpstr>Build an Office Add-in using Angular </vt:lpstr>
      <vt:lpstr>Build an Office Add-in using Angular </vt:lpstr>
      <vt:lpstr>Angular 101</vt:lpstr>
      <vt:lpstr>Angular 101 – Difference from AngularJS</vt:lpstr>
      <vt:lpstr>Angular 101 - Sample</vt:lpstr>
      <vt:lpstr>Building add-ins with Angular  – Project Setup</vt:lpstr>
      <vt:lpstr>Office.initialize and Angular</vt:lpstr>
      <vt:lpstr>Building add-ins with Angular – Office UI Fabric</vt:lpstr>
      <vt:lpstr>Side-loading and debugging</vt:lpstr>
      <vt:lpstr>Demo</vt:lpstr>
      <vt:lpstr>Summary</vt:lpstr>
      <vt:lpstr>Reading Further</vt:lpstr>
      <vt:lpstr>PowerPoint Presentation</vt:lpstr>
      <vt:lpstr>PowerPoint Presentation</vt:lpstr>
    </vt:vector>
  </TitlesOfParts>
  <Manager/>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2017-08-17T13:41:45Z</dcterms:created>
  <dcterms:modified xsi:type="dcterms:W3CDTF">2017-10-05T01:07:43Z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kirke@microsoft.com</vt:lpwstr>
  </property>
  <property fmtid="{D5CDD505-2E9C-101B-9397-08002B2CF9AE}" pid="6" name="MSIP_Label_f42aa342-8706-4288-bd11-ebb85995028c_SetDate">
    <vt:lpwstr>2017-08-17T08:41:54.6535616-05:00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